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9" r:id="rId2"/>
    <p:sldId id="263" r:id="rId3"/>
    <p:sldId id="261" r:id="rId4"/>
    <p:sldId id="264" r:id="rId5"/>
    <p:sldId id="272" r:id="rId6"/>
    <p:sldId id="269" r:id="rId7"/>
    <p:sldId id="270" r:id="rId8"/>
    <p:sldId id="287" r:id="rId9"/>
    <p:sldId id="282" r:id="rId10"/>
    <p:sldId id="278" r:id="rId11"/>
    <p:sldId id="281" r:id="rId12"/>
    <p:sldId id="265" r:id="rId13"/>
    <p:sldId id="266" r:id="rId14"/>
    <p:sldId id="267" r:id="rId15"/>
    <p:sldId id="280" r:id="rId16"/>
    <p:sldId id="268" r:id="rId17"/>
    <p:sldId id="28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63" autoAdjust="0"/>
  </p:normalViewPr>
  <p:slideViewPr>
    <p:cSldViewPr>
      <p:cViewPr varScale="1">
        <p:scale>
          <a:sx n="59" d="100"/>
          <a:sy n="59" d="100"/>
        </p:scale>
        <p:origin x="1716" y="60"/>
      </p:cViewPr>
      <p:guideLst>
        <p:guide orient="horz" pos="2160"/>
        <p:guide pos="2880"/>
      </p:guideLst>
    </p:cSldViewPr>
  </p:slideViewPr>
  <p:notesTextViewPr>
    <p:cViewPr>
      <p:scale>
        <a:sx n="100" d="100"/>
        <a:sy n="100" d="100"/>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8546F2-FC27-40D4-BF2F-3881D27C1661}" type="datetimeFigureOut">
              <a:rPr lang="en-US" smtClean="0"/>
              <a:t>8/10/2016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690285-1705-42F2-9AF6-1F23B8428FFF}" type="slidenum">
              <a:rPr lang="en-US" smtClean="0"/>
              <a:t>‹#›</a:t>
            </a:fld>
            <a:endParaRPr lang="en-US"/>
          </a:p>
        </p:txBody>
      </p:sp>
    </p:spTree>
    <p:extLst>
      <p:ext uri="{BB962C8B-B14F-4D97-AF65-F5344CB8AC3E}">
        <p14:creationId xmlns:p14="http://schemas.microsoft.com/office/powerpoint/2010/main" val="95415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929BD0-9F6D-4995-AAA1-D0B22F4C9775}" type="datetimeFigureOut">
              <a:rPr lang="en-US" smtClean="0"/>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29703-203D-4246-815F-402CFDA409AB}" type="slidenum">
              <a:rPr lang="en-US" smtClean="0"/>
              <a:t>‹#›</a:t>
            </a:fld>
            <a:endParaRPr lang="en-US"/>
          </a:p>
        </p:txBody>
      </p:sp>
    </p:spTree>
    <p:extLst>
      <p:ext uri="{BB962C8B-B14F-4D97-AF65-F5344CB8AC3E}">
        <p14:creationId xmlns:p14="http://schemas.microsoft.com/office/powerpoint/2010/main" val="318479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bn-BD" baseline="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1D29703-203D-4246-815F-402CFDA409AB}" type="slidenum">
              <a:rPr lang="en-US" smtClean="0"/>
              <a:t>1</a:t>
            </a:fld>
            <a:endParaRPr lang="en-US"/>
          </a:p>
        </p:txBody>
      </p:sp>
    </p:spTree>
    <p:extLst>
      <p:ext uri="{BB962C8B-B14F-4D97-AF65-F5344CB8AC3E}">
        <p14:creationId xmlns:p14="http://schemas.microsoft.com/office/powerpoint/2010/main" val="3013185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bn-BD" smtClean="0">
                <a:latin typeface="NikoshBAN" pitchFamily="2" charset="0"/>
                <a:cs typeface="NikoshBAN" pitchFamily="2" charset="0"/>
              </a:rPr>
              <a:t>এই</a:t>
            </a:r>
            <a:r>
              <a:rPr lang="bn-BD" baseline="0" smtClean="0">
                <a:latin typeface="NikoshBAN" pitchFamily="2" charset="0"/>
                <a:cs typeface="NikoshBAN" pitchFamily="2" charset="0"/>
              </a:rPr>
              <a:t>  স্লাইডে আজকের পাঠের গুরুত্বপুর্ণ শব্দসমুহ  শিক্ষার্থীদের পুনরায় মনে করিয়ে দিতে পারেন</a:t>
            </a:r>
            <a:endParaRPr lang="en-US" dirty="0"/>
          </a:p>
        </p:txBody>
      </p:sp>
      <p:sp>
        <p:nvSpPr>
          <p:cNvPr id="4" name="Slide Number Placeholder 3"/>
          <p:cNvSpPr>
            <a:spLocks noGrp="1"/>
          </p:cNvSpPr>
          <p:nvPr>
            <p:ph type="sldNum" sz="quarter" idx="10"/>
          </p:nvPr>
        </p:nvSpPr>
        <p:spPr/>
        <p:txBody>
          <a:bodyPr/>
          <a:lstStyle/>
          <a:p>
            <a:fld id="{01D29703-203D-4246-815F-402CFDA409AB}" type="slidenum">
              <a:rPr lang="en-US" smtClean="0"/>
              <a:t>15</a:t>
            </a:fld>
            <a:endParaRPr lang="en-US"/>
          </a:p>
        </p:txBody>
      </p:sp>
    </p:spTree>
    <p:extLst>
      <p:ext uri="{BB962C8B-B14F-4D97-AF65-F5344CB8AC3E}">
        <p14:creationId xmlns:p14="http://schemas.microsoft.com/office/powerpoint/2010/main" val="209157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শিরোনাম বের করার জন্য স্লাইডটি দেখিয়ে শিক্ষার্থীদের প্রশ্ন করা যায়- ১,ছবিগুলো কিসের ছবি?উঃ বিদ্যালয়ের ও কোষের ।২। বিদ্যালয় পরিচালনা/নিয়ন্ত্রণ  করেন কে ?উঃ স্কুলের </a:t>
            </a:r>
            <a:r>
              <a:rPr lang="bn-BD" baseline="0" smtClean="0">
                <a:latin typeface="NikoshBAN" pitchFamily="2" charset="0"/>
                <a:cs typeface="NikoshBAN" pitchFamily="2" charset="0"/>
              </a:rPr>
              <a:t>প্রধান শিক্ষক </a:t>
            </a:r>
            <a:r>
              <a:rPr lang="bn-BD" baseline="0" dirty="0" smtClean="0">
                <a:latin typeface="NikoshBAN" pitchFamily="2" charset="0"/>
                <a:cs typeface="NikoshBAN" pitchFamily="2" charset="0"/>
              </a:rPr>
              <a:t>আর কোষের সব কাজ  নিয়ন্ত্রণ করে কে ? নিউক্লিয়াস।  তাহলে আজ আমরা পড়ব নিউক্লিয়াস ।  শেষে পাঠ ঘোষনা করবেন । এ স্লাইডে সর্বোচ্চ ২-৩ মিনিট নির্ধারণ ।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1D29703-203D-4246-815F-402CFDA409AB}" type="slidenum">
              <a:rPr lang="en-US" smtClean="0"/>
              <a:t>4</a:t>
            </a:fld>
            <a:endParaRPr lang="en-US"/>
          </a:p>
        </p:txBody>
      </p:sp>
    </p:spTree>
    <p:extLst>
      <p:ext uri="{BB962C8B-B14F-4D97-AF65-F5344CB8AC3E}">
        <p14:creationId xmlns:p14="http://schemas.microsoft.com/office/powerpoint/2010/main" val="6825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BD" dirty="0" smtClean="0"/>
              <a:t>শ্রেণীকক্ষে</a:t>
            </a:r>
            <a:r>
              <a:rPr lang="bn-BD" baseline="0" dirty="0" smtClean="0"/>
              <a:t> উপস্থাপনের সময় প্রয়োজন না হলে স্লাইডটি হাইড করে রাখা যেতে পারে । </a:t>
            </a:r>
            <a:endParaRPr lang="en-US" dirty="0" smtClean="0"/>
          </a:p>
          <a:p>
            <a:endParaRPr lang="en-US" dirty="0"/>
          </a:p>
        </p:txBody>
      </p:sp>
      <p:sp>
        <p:nvSpPr>
          <p:cNvPr id="4" name="Slide Number Placeholder 3"/>
          <p:cNvSpPr>
            <a:spLocks noGrp="1"/>
          </p:cNvSpPr>
          <p:nvPr>
            <p:ph type="sldNum" sz="quarter" idx="10"/>
          </p:nvPr>
        </p:nvSpPr>
        <p:spPr/>
        <p:txBody>
          <a:bodyPr/>
          <a:lstStyle/>
          <a:p>
            <a:fld id="{01D29703-203D-4246-815F-402CFDA409AB}" type="slidenum">
              <a:rPr lang="en-US" smtClean="0"/>
              <a:t>6</a:t>
            </a:fld>
            <a:endParaRPr lang="en-US"/>
          </a:p>
        </p:txBody>
      </p:sp>
    </p:spTree>
    <p:extLst>
      <p:ext uri="{BB962C8B-B14F-4D97-AF65-F5344CB8AC3E}">
        <p14:creationId xmlns:p14="http://schemas.microsoft.com/office/powerpoint/2010/main" val="119435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উপস্থাপনঃ সময়- ১৫</a:t>
            </a:r>
            <a:r>
              <a:rPr lang="en-US" baseline="0" dirty="0" smtClean="0">
                <a:latin typeface="NikoshBAN" pitchFamily="2" charset="0"/>
                <a:cs typeface="NikoshBAN" pitchFamily="2" charset="0"/>
              </a:rPr>
              <a:t>-</a:t>
            </a:r>
            <a:r>
              <a:rPr lang="bn-BD" baseline="0" dirty="0" smtClean="0">
                <a:latin typeface="NikoshBAN" pitchFamily="2" charset="0"/>
                <a:cs typeface="NikoshBAN" pitchFamily="2" charset="0"/>
              </a:rPr>
              <a:t>২০মি</a:t>
            </a:r>
            <a:r>
              <a:rPr lang="en-US" baseline="0" dirty="0" smtClean="0">
                <a:latin typeface="NikoshBAN" pitchFamily="2" charset="0"/>
                <a:cs typeface="NikoshBAN" pitchFamily="2" charset="0"/>
              </a:rPr>
              <a:t>:</a:t>
            </a:r>
            <a:r>
              <a:rPr lang="bn-BD" baseline="0" dirty="0" smtClean="0">
                <a:latin typeface="NikoshBAN" pitchFamily="2" charset="0"/>
                <a:cs typeface="NikoshBAN" pitchFamily="2" charset="0"/>
              </a:rPr>
              <a:t> । এক্ষেত্রে শিক্ষক শিক্ষার্থীদের সহায়তায় বোর্ডে ছবিটি এঁকে  নিউক্লিয়াসের আকার ও অবস্থান বের করতে পারেন  । শিক্ষক আরো কিছু ছবি চিত্রের মাধ্যমে নিউক্লিয়াসের আকার (নলাকার/ উপবৃত্তাকার ) দেখাতে পারেন ।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1D29703-203D-4246-815F-402CFDA409AB}" type="slidenum">
              <a:rPr lang="en-US" smtClean="0"/>
              <a:t>7</a:t>
            </a:fld>
            <a:endParaRPr lang="en-US"/>
          </a:p>
        </p:txBody>
      </p:sp>
    </p:spTree>
    <p:extLst>
      <p:ext uri="{BB962C8B-B14F-4D97-AF65-F5344CB8AC3E}">
        <p14:creationId xmlns:p14="http://schemas.microsoft.com/office/powerpoint/2010/main" val="276026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bn-BD" dirty="0" smtClean="0">
                <a:latin typeface="NikoshBAN" pitchFamily="2" charset="0"/>
                <a:cs typeface="NikoshBAN" pitchFamily="2" charset="0"/>
              </a:rPr>
              <a:t>নিউক্লিয়ার আবরণী আর কী কাজ করে ? নিউক্লিওপ্লাজম এ কী</a:t>
            </a:r>
            <a:r>
              <a:rPr lang="bn-BD" baseline="0" dirty="0" smtClean="0">
                <a:latin typeface="NikoshBAN" pitchFamily="2" charset="0"/>
                <a:cs typeface="NikoshBAN" pitchFamily="2" charset="0"/>
              </a:rPr>
              <a:t> কী থাকে ? নিউক্লিওলাস দেখতে কেমন ?</a:t>
            </a:r>
            <a:r>
              <a:rPr lang="en-US" baseline="0" dirty="0" smtClean="0">
                <a:latin typeface="NikoshBAN" pitchFamily="2" charset="0"/>
                <a:cs typeface="NikoshBAN" pitchFamily="2" charset="0"/>
              </a:rPr>
              <a:t>#</a:t>
            </a:r>
            <a:r>
              <a:rPr lang="bn-BD" dirty="0" smtClean="0">
                <a:latin typeface="NikoshBAN" pitchFamily="2" charset="0"/>
                <a:cs typeface="NikoshBAN" pitchFamily="2" charset="0"/>
              </a:rPr>
              <a:t>এখানে</a:t>
            </a:r>
            <a:r>
              <a:rPr lang="bn-BD" baseline="0" dirty="0" smtClean="0">
                <a:latin typeface="NikoshBAN" pitchFamily="2" charset="0"/>
                <a:cs typeface="NikoshBAN" pitchFamily="2" charset="0"/>
              </a:rPr>
              <a:t> ক্রোমাটিন তন্তুর কাজে</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খ চিত্রের পরিবারের বাবা মায়ের সাথে ছেলে মেয়েদের চেহারার কী কী মিল খুজে পাচ্ছ ?উঃ বাবার সাথে ছেলের চোখের, দাঁতের মিল আছে ।এভাবে শিক্ষক বিভিন্ন শিক্ষার্থীদের বাবা –মায়ের সাথে তাদের চেহারার কী কী মিল আছে তা জানতে চাইবেন ।প্রশ্ন :এ থেকে আমরা কী বুঝলাম ? উ:জীবের বৈশিষ্ট্য ক্রোমাটিন তন্তুর  মাধ্যমে পরবর্তী প্রজন্মে যায় ।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1D29703-203D-4246-815F-402CFDA409AB}" type="slidenum">
              <a:rPr lang="en-US" smtClean="0"/>
              <a:t>8</a:t>
            </a:fld>
            <a:endParaRPr lang="en-US"/>
          </a:p>
        </p:txBody>
      </p:sp>
    </p:spTree>
    <p:extLst>
      <p:ext uri="{BB962C8B-B14F-4D97-AF65-F5344CB8AC3E}">
        <p14:creationId xmlns:p14="http://schemas.microsoft.com/office/powerpoint/2010/main" val="4237898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bn-BD" dirty="0" smtClean="0"/>
              <a:t>এ স্লাইডে ট্রিগার</a:t>
            </a:r>
            <a:r>
              <a:rPr lang="bn-BD" baseline="0" dirty="0" smtClean="0"/>
              <a:t> এর কাজ আছে । এ</a:t>
            </a:r>
            <a:r>
              <a:rPr lang="en-US" baseline="0" dirty="0" smtClean="0"/>
              <a:t> </a:t>
            </a:r>
            <a:r>
              <a:rPr lang="bn-BD" baseline="0" dirty="0" smtClean="0"/>
              <a:t>পাঠে কিছু নতুন শব্দ আছে এ শব্দগুলো পুনরাবৃত্তি হলে শিখন স্থায়ী হবে । </a:t>
            </a:r>
            <a:endParaRPr lang="en-US" dirty="0"/>
          </a:p>
        </p:txBody>
      </p:sp>
      <p:sp>
        <p:nvSpPr>
          <p:cNvPr id="4" name="Slide Number Placeholder 3"/>
          <p:cNvSpPr>
            <a:spLocks noGrp="1"/>
          </p:cNvSpPr>
          <p:nvPr>
            <p:ph type="sldNum" sz="quarter" idx="10"/>
          </p:nvPr>
        </p:nvSpPr>
        <p:spPr/>
        <p:txBody>
          <a:bodyPr/>
          <a:lstStyle/>
          <a:p>
            <a:fld id="{01D29703-203D-4246-815F-402CFDA409AB}" type="slidenum">
              <a:rPr lang="en-US" smtClean="0"/>
              <a:t>9</a:t>
            </a:fld>
            <a:endParaRPr lang="en-US"/>
          </a:p>
        </p:txBody>
      </p:sp>
    </p:spTree>
    <p:extLst>
      <p:ext uri="{BB962C8B-B14F-4D97-AF65-F5344CB8AC3E}">
        <p14:creationId xmlns:p14="http://schemas.microsoft.com/office/powerpoint/2010/main" val="207663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bn-BD" baseline="0" dirty="0" smtClean="0"/>
              <a:t> </a:t>
            </a:r>
            <a:endParaRPr lang="en-US" dirty="0"/>
          </a:p>
        </p:txBody>
      </p:sp>
      <p:sp>
        <p:nvSpPr>
          <p:cNvPr id="4" name="Slide Number Placeholder 3"/>
          <p:cNvSpPr>
            <a:spLocks noGrp="1"/>
          </p:cNvSpPr>
          <p:nvPr>
            <p:ph type="sldNum" sz="quarter" idx="10"/>
          </p:nvPr>
        </p:nvSpPr>
        <p:spPr/>
        <p:txBody>
          <a:bodyPr/>
          <a:lstStyle/>
          <a:p>
            <a:fld id="{01D29703-203D-4246-815F-402CFDA409AB}" type="slidenum">
              <a:rPr lang="en-US" smtClean="0"/>
              <a:t>10</a:t>
            </a:fld>
            <a:endParaRPr lang="en-US"/>
          </a:p>
        </p:txBody>
      </p:sp>
    </p:spTree>
    <p:extLst>
      <p:ext uri="{BB962C8B-B14F-4D97-AF65-F5344CB8AC3E}">
        <p14:creationId xmlns:p14="http://schemas.microsoft.com/office/powerpoint/2010/main" val="22743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এখানে পূর্ব থেকে সংগ্রহ করা কর্কসীট, ফেলে দেয়া টেনিস বল, বিভিন্ন কালারের উলসুতা ,গাম,রঙ্গিন পেন্সিল  শিক্ষার্থীদের সরবরাহ করবেন।মডেল তৈরী করার জন্য সময় নির্দিষ্ট থাকবে তারপর শিক্ষার্থীরা তাদের কাজ উপস্থাপন করবে ,প্রতিদল উপস্থাপনের জন্য সময় পাবে ২ মি</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করে ।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1D29703-203D-4246-815F-402CFDA409AB}" type="slidenum">
              <a:rPr lang="en-US" smtClean="0"/>
              <a:t>12</a:t>
            </a:fld>
            <a:endParaRPr lang="en-US"/>
          </a:p>
        </p:txBody>
      </p:sp>
    </p:spTree>
    <p:extLst>
      <p:ext uri="{BB962C8B-B14F-4D97-AF65-F5344CB8AC3E}">
        <p14:creationId xmlns:p14="http://schemas.microsoft.com/office/powerpoint/2010/main" val="275804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BD" baseline="0" smtClean="0">
                <a:latin typeface="NikoshBAN" pitchFamily="2" charset="0"/>
                <a:cs typeface="NikoshBAN" pitchFamily="2" charset="0"/>
              </a:rPr>
              <a:t>  </a:t>
            </a:r>
            <a:r>
              <a:rPr lang="bn-BD" smtClean="0">
                <a:latin typeface="NikoshBAN" pitchFamily="2" charset="0"/>
                <a:cs typeface="NikoshBAN" pitchFamily="2" charset="0"/>
              </a:rPr>
              <a:t>বাড়ির</a:t>
            </a:r>
            <a:r>
              <a:rPr lang="bn-BD" baseline="0" smtClean="0">
                <a:latin typeface="NikoshBAN" pitchFamily="2" charset="0"/>
                <a:cs typeface="NikoshBAN" pitchFamily="2" charset="0"/>
              </a:rPr>
              <a:t> কাজের বিষয়টিতে আজকের পাঠের অর্জিত শিখন দ্বারা শিক্ষার্থীরা যেন তাদের নিজ নিজ  সৃজনশীল প্রতিভার বিকাশ ঘটাতে পারে সে উদ্দেশ্যে  কাজ দেওয়া যেতে পারে ।</a:t>
            </a:r>
            <a:r>
              <a:rPr lang="bn-BD" smtClean="0">
                <a:latin typeface="NikoshBAN" pitchFamily="2" charset="0"/>
                <a:cs typeface="NikoshBAN" pitchFamily="2" charset="0"/>
              </a:rPr>
              <a:t>শিক্ষক</a:t>
            </a:r>
            <a:r>
              <a:rPr lang="bn-BD" baseline="0" smtClean="0">
                <a:latin typeface="NikoshBAN" pitchFamily="2" charset="0"/>
                <a:cs typeface="NikoshBAN" pitchFamily="2" charset="0"/>
              </a:rPr>
              <a:t> লক্ষ্য রাখবেন যেন শিক্ষার্থীরা বাড়ির কাজ খাতায় তুলে নেয় । এক্ষেত্রে ছবিটি অবশ্যই প্রিন্ট করে দিতে হবে । </a:t>
            </a:r>
            <a:endParaRPr lang="en-US" dirty="0"/>
          </a:p>
        </p:txBody>
      </p:sp>
      <p:sp>
        <p:nvSpPr>
          <p:cNvPr id="4" name="Slide Number Placeholder 3"/>
          <p:cNvSpPr>
            <a:spLocks noGrp="1"/>
          </p:cNvSpPr>
          <p:nvPr>
            <p:ph type="sldNum" sz="quarter" idx="10"/>
          </p:nvPr>
        </p:nvSpPr>
        <p:spPr/>
        <p:txBody>
          <a:bodyPr/>
          <a:lstStyle/>
          <a:p>
            <a:fld id="{01D29703-203D-4246-815F-402CFDA409AB}" type="slidenum">
              <a:rPr lang="en-US" smtClean="0"/>
              <a:t>14</a:t>
            </a:fld>
            <a:endParaRPr lang="en-US"/>
          </a:p>
        </p:txBody>
      </p:sp>
    </p:spTree>
    <p:extLst>
      <p:ext uri="{BB962C8B-B14F-4D97-AF65-F5344CB8AC3E}">
        <p14:creationId xmlns:p14="http://schemas.microsoft.com/office/powerpoint/2010/main" val="2167851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174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User\Desktop\Quit.png">
            <a:hlinkClick r:id="" action="ppaction://hlinkshowjump?jump=endshow"/>
          </p:cNvPr>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63000" y="6477000"/>
            <a:ext cx="274637" cy="274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noFill/>
          <a:ln w="136525" cmpd="tri">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5"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 name="TextBox 6"/>
          <p:cNvSpPr txBox="1"/>
          <p:nvPr/>
        </p:nvSpPr>
        <p:spPr>
          <a:xfrm>
            <a:off x="3345426" y="838200"/>
            <a:ext cx="2133600" cy="990600"/>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bodyPr>
          <a:lstStyle/>
          <a:p>
            <a:r>
              <a:rPr lang="bn-BD" dirty="0" smtClean="0">
                <a:solidFill>
                  <a:schemeClr val="tx1"/>
                </a:solidFill>
                <a:latin typeface="NikoshBAN" pitchFamily="2" charset="0"/>
                <a:cs typeface="NikoshBAN" pitchFamily="2" charset="0"/>
              </a:rPr>
              <a:t>দৃষ্টি আকর্ষণ</a:t>
            </a:r>
            <a:endParaRPr lang="en-US" dirty="0">
              <a:solidFill>
                <a:schemeClr val="tx1"/>
              </a:solidFill>
              <a:latin typeface="NikoshBAN" pitchFamily="2" charset="0"/>
              <a:cs typeface="NikoshBAN" pitchFamily="2" charset="0"/>
            </a:endParaRPr>
          </a:p>
        </p:txBody>
      </p:sp>
      <p:sp>
        <p:nvSpPr>
          <p:cNvPr id="8" name="Round Diagonal Corner Rectangle 7"/>
          <p:cNvSpPr/>
          <p:nvPr/>
        </p:nvSpPr>
        <p:spPr>
          <a:xfrm>
            <a:off x="593271" y="2118263"/>
            <a:ext cx="8077200" cy="3915966"/>
          </a:xfrm>
          <a:prstGeom prst="round2Diag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bn-BD" sz="2800" dirty="0">
                <a:latin typeface="NikoshBAN" pitchFamily="2" charset="0"/>
                <a:cs typeface="NikoshBAN" pitchFamily="2" charset="0"/>
              </a:rPr>
              <a:t>সম্মানিত শিক্ষকবৃন্দ  প্রতি স্লাইডের নিচে পাঠটি কিভাবে শ্রেণিকক্ষে উপস্থাপন করতে হবে তার প্রয়োজনীয় নির্দেশনা স্লাইডের </a:t>
            </a:r>
            <a:r>
              <a:rPr lang="en-US" sz="2800" dirty="0" err="1" smtClean="0">
                <a:latin typeface="NikoshBAN" pitchFamily="2" charset="0"/>
                <a:cs typeface="NikoshBAN" pitchFamily="2" charset="0"/>
              </a:rPr>
              <a:t>নি</a:t>
            </a:r>
            <a:r>
              <a:rPr lang="bn-BD" sz="2800" dirty="0" smtClean="0">
                <a:latin typeface="NikoshBAN" pitchFamily="2" charset="0"/>
                <a:cs typeface="NikoshBAN" pitchFamily="2" charset="0"/>
              </a:rPr>
              <a:t>চে </a:t>
            </a:r>
            <a:r>
              <a:rPr lang="en-US" sz="2800" dirty="0">
                <a:latin typeface="NikoshBAN" pitchFamily="2" charset="0"/>
                <a:cs typeface="NikoshBAN" pitchFamily="2" charset="0"/>
              </a:rPr>
              <a:t>Note </a:t>
            </a:r>
            <a:r>
              <a:rPr lang="bn-BD" sz="2800" dirty="0">
                <a:latin typeface="NikoshBAN" pitchFamily="2" charset="0"/>
                <a:cs typeface="NikoshBAN" pitchFamily="2" charset="0"/>
              </a:rPr>
              <a:t>আকারে দেয়া আছে </a:t>
            </a:r>
            <a:r>
              <a:rPr lang="bn-BD" sz="2800" dirty="0" smtClean="0">
                <a:latin typeface="NikoshBAN" pitchFamily="2" charset="0"/>
                <a:cs typeface="NikoshBAN" pitchFamily="2" charset="0"/>
              </a:rPr>
              <a:t>। পাঠটি উপস্থাপনের আগে পাঠ্যপুস্তকের সংশ্লিষ্ট পাঠের সাথে মিলিয়ে নিতে অনুরোধ করা </a:t>
            </a:r>
            <a:r>
              <a:rPr lang="en-US" sz="2800" dirty="0" err="1" smtClean="0">
                <a:latin typeface="NikoshBAN" pitchFamily="2" charset="0"/>
                <a:cs typeface="NikoshBAN" pitchFamily="2" charset="0"/>
              </a:rPr>
              <a:t>হলো</a:t>
            </a:r>
            <a:r>
              <a:rPr lang="bn-BD" sz="2800" dirty="0" smtClean="0">
                <a:latin typeface="NikoshBAN" pitchFamily="2" charset="0"/>
                <a:cs typeface="NikoshBAN" pitchFamily="2" charset="0"/>
              </a:rPr>
              <a:t> । </a:t>
            </a:r>
          </a:p>
          <a:p>
            <a:pPr algn="ctr"/>
            <a:r>
              <a:rPr lang="en-US" sz="2800" dirty="0" smtClean="0">
                <a:latin typeface="NikoshBAN" pitchFamily="2" charset="0"/>
                <a:cs typeface="NikoshBAN" pitchFamily="2" charset="0"/>
              </a:rPr>
              <a:t>F</a:t>
            </a:r>
            <a:r>
              <a:rPr lang="en-US" sz="2000" dirty="0" smtClean="0">
                <a:latin typeface="Arial" pitchFamily="34" charset="0"/>
                <a:cs typeface="NikoshBAN" pitchFamily="2" charset="0"/>
              </a:rPr>
              <a:t>5 </a:t>
            </a:r>
            <a:r>
              <a:rPr lang="bn-BD" sz="2800" dirty="0" smtClean="0">
                <a:latin typeface="NikoshBAN" pitchFamily="2" charset="0"/>
                <a:cs typeface="NikoshBAN" pitchFamily="2" charset="0"/>
              </a:rPr>
              <a:t>চেপে </a:t>
            </a:r>
            <a:r>
              <a:rPr lang="bn-BD" sz="2800" dirty="0">
                <a:latin typeface="NikoshBAN" pitchFamily="2" charset="0"/>
                <a:cs typeface="NikoshBAN" pitchFamily="2" charset="0"/>
              </a:rPr>
              <a:t>উপস্থাপন শুরু করা যেতে পারে </a:t>
            </a:r>
            <a:r>
              <a:rPr lang="bn-BD" sz="2800" dirty="0" smtClean="0">
                <a:latin typeface="NikoshBAN" pitchFamily="2" charset="0"/>
                <a:cs typeface="NikoshBAN" pitchFamily="2" charset="0"/>
              </a:rPr>
              <a:t>।</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তাহলে </a:t>
            </a:r>
            <a:r>
              <a:rPr lang="en-US" sz="2800" dirty="0" smtClean="0">
                <a:latin typeface="NikoshBAN" pitchFamily="2" charset="0"/>
                <a:cs typeface="NikoshBAN" pitchFamily="2" charset="0"/>
              </a:rPr>
              <a:t>Hide slide show </a:t>
            </a:r>
            <a:r>
              <a:rPr lang="bn-BD" sz="2800" dirty="0" smtClean="0">
                <a:latin typeface="NikoshBAN" pitchFamily="2" charset="0"/>
                <a:cs typeface="NikoshBAN" pitchFamily="2" charset="0"/>
              </a:rPr>
              <a:t>করবে না । </a:t>
            </a:r>
            <a:endParaRPr lang="en-US" sz="2800" dirty="0" smtClean="0">
              <a:latin typeface="NikoshBAN" pitchFamily="2" charset="0"/>
              <a:cs typeface="NikoshBAN" pitchFamily="2" charset="0"/>
            </a:endParaRPr>
          </a:p>
          <a:p>
            <a:pPr algn="ctr"/>
            <a:r>
              <a:rPr lang="bn-BD" sz="2800" dirty="0">
                <a:solidFill>
                  <a:srgbClr val="9900CC"/>
                </a:solidFill>
                <a:latin typeface="NikoshBAN" pitchFamily="2" charset="0"/>
                <a:cs typeface="NikoshBAN" pitchFamily="2" charset="0"/>
              </a:rPr>
              <a:t>পাশাপাশি আপনাদের নিজস্ব চিন্তা-চেতনা দ্বারা পাঠ উপস্থাপন </a:t>
            </a:r>
            <a:r>
              <a:rPr lang="bn-BD" sz="2800" dirty="0" smtClean="0">
                <a:solidFill>
                  <a:srgbClr val="9900CC"/>
                </a:solidFill>
                <a:latin typeface="NikoshBAN" pitchFamily="2" charset="0"/>
                <a:cs typeface="NikoshBAN" pitchFamily="2" charset="0"/>
              </a:rPr>
              <a:t>আরও বেশ</a:t>
            </a:r>
            <a:r>
              <a:rPr lang="en-US" sz="2800" dirty="0">
                <a:solidFill>
                  <a:srgbClr val="9900CC"/>
                </a:solidFill>
                <a:latin typeface="NikoshBAN" pitchFamily="2" charset="0"/>
                <a:cs typeface="NikoshBAN" pitchFamily="2" charset="0"/>
              </a:rPr>
              <a:t>ি</a:t>
            </a:r>
            <a:r>
              <a:rPr lang="bn-BD" sz="2800" dirty="0" smtClean="0">
                <a:solidFill>
                  <a:srgbClr val="9900CC"/>
                </a:solidFill>
                <a:latin typeface="NikoshBAN" pitchFamily="2" charset="0"/>
                <a:cs typeface="NikoshBAN" pitchFamily="2" charset="0"/>
              </a:rPr>
              <a:t> </a:t>
            </a:r>
            <a:r>
              <a:rPr lang="bn-BD" sz="2800" dirty="0">
                <a:solidFill>
                  <a:srgbClr val="9900CC"/>
                </a:solidFill>
                <a:latin typeface="NikoshBAN" pitchFamily="2" charset="0"/>
                <a:cs typeface="NikoshBAN" pitchFamily="2" charset="0"/>
              </a:rPr>
              <a:t>ফলপ্রসূ করতে পারবেন বলে আশা করছি </a:t>
            </a:r>
            <a:r>
              <a:rPr lang="bn-BD" sz="2800" dirty="0" smtClean="0">
                <a:solidFill>
                  <a:srgbClr val="9900CC"/>
                </a:solidFill>
                <a:latin typeface="NikoshBAN" pitchFamily="2" charset="0"/>
                <a:cs typeface="NikoshBAN" pitchFamily="2" charset="0"/>
              </a:rPr>
              <a:t>।</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675033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762000" y="3810000"/>
            <a:ext cx="7620000" cy="1371600"/>
          </a:xfrm>
          <a:prstGeom prst="round2DiagRect">
            <a:avLst/>
          </a:prstGeom>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pPr algn="ctr"/>
            <a:r>
              <a:rPr lang="bn-BD" dirty="0" smtClean="0">
                <a:latin typeface="NikoshBAN" pitchFamily="2" charset="0"/>
                <a:cs typeface="NikoshBAN" pitchFamily="2" charset="0"/>
              </a:rPr>
              <a:t>শিক্ষক ব্ল্যাকবোর্ডে নিউক্লিয়াসের চিত্র আঁকবেন</a:t>
            </a:r>
            <a:r>
              <a:rPr lang="en-US" dirty="0" smtClean="0">
                <a:latin typeface="NikoshBAN" pitchFamily="2" charset="0"/>
                <a:cs typeface="NikoshBAN" pitchFamily="2" charset="0"/>
              </a:rPr>
              <a:t> </a:t>
            </a:r>
            <a:r>
              <a:rPr lang="bn-BD" dirty="0" smtClean="0">
                <a:latin typeface="NikoshBAN" pitchFamily="2" charset="0"/>
                <a:cs typeface="NikoshBAN" pitchFamily="2" charset="0"/>
              </a:rPr>
              <a:t>ও চিহ্নিত করে দেখাবেন ।সাথে সাথে শিক্ষার্থীরাও খাতায় চিত্র আঁকবে ও চিহ্নিত করবে ।   </a:t>
            </a:r>
            <a:endParaRPr lang="en-US" dirty="0">
              <a:latin typeface="NikoshBAN" pitchFamily="2" charset="0"/>
              <a:cs typeface="NikoshBAN" pitchFamily="2" charset="0"/>
            </a:endParaRPr>
          </a:p>
        </p:txBody>
      </p:sp>
      <p:pic>
        <p:nvPicPr>
          <p:cNvPr id="4099" name="Picture 3"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33400"/>
            <a:ext cx="35814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10</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495183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3346392528"/>
              </p:ext>
            </p:extLst>
          </p:nvPr>
        </p:nvGraphicFramePr>
        <p:xfrm>
          <a:off x="4175760" y="2971800"/>
          <a:ext cx="914400" cy="771525"/>
        </p:xfrm>
        <a:graphic>
          <a:graphicData uri="http://schemas.openxmlformats.org/presentationml/2006/ole">
            <mc:AlternateContent xmlns:mc="http://schemas.openxmlformats.org/markup-compatibility/2006">
              <mc:Choice xmlns:v="urn:schemas-microsoft-com:vml" Requires="v">
                <p:oleObj spid="_x0000_s129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75760" y="2971800"/>
                        <a:ext cx="914400" cy="771525"/>
                      </a:xfrm>
                      <a:prstGeom prst="rect">
                        <a:avLst/>
                      </a:prstGeom>
                    </p:spPr>
                  </p:pic>
                </p:oleObj>
              </mc:Fallback>
            </mc:AlternateContent>
          </a:graphicData>
        </a:graphic>
      </p:graphicFrame>
      <p:sp>
        <p:nvSpPr>
          <p:cNvPr id="3" name="TextBox 2"/>
          <p:cNvSpPr txBox="1"/>
          <p:nvPr/>
        </p:nvSpPr>
        <p:spPr>
          <a:xfrm>
            <a:off x="990600" y="1372845"/>
            <a:ext cx="7315200" cy="646986"/>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3200" dirty="0" smtClean="0">
                <a:latin typeface="NikoshBAN" pitchFamily="2" charset="0"/>
                <a:cs typeface="NikoshBAN" pitchFamily="2" charset="0"/>
              </a:rPr>
              <a:t>এসো আর একবার নিউক্লিয়াস এর অংশগুলো দেখে নেই।  </a:t>
            </a:r>
            <a:endParaRPr lang="en-US" sz="3200" dirty="0">
              <a:latin typeface="NikoshBAN" pitchFamily="2" charset="0"/>
              <a:cs typeface="NikoshBAN" pitchFamily="2" charset="0"/>
            </a:endParaRPr>
          </a:p>
        </p:txBody>
      </p:sp>
      <p:sp>
        <p:nvSpPr>
          <p:cNvPr id="4"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11</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761864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2209800" cy="715089"/>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600" dirty="0" smtClean="0">
                <a:latin typeface="NikoshBAN" pitchFamily="2" charset="0"/>
                <a:cs typeface="NikoshBAN" pitchFamily="2" charset="0"/>
              </a:rPr>
              <a:t>দলগত কাজ </a:t>
            </a:r>
            <a:endParaRPr lang="en-US" sz="3600" dirty="0">
              <a:latin typeface="NikoshBAN" pitchFamily="2" charset="0"/>
              <a:cs typeface="NikoshBAN" pitchFamily="2" charset="0"/>
            </a:endParaRPr>
          </a:p>
        </p:txBody>
      </p:sp>
      <p:sp>
        <p:nvSpPr>
          <p:cNvPr id="3" name="TextBox 2"/>
          <p:cNvSpPr txBox="1"/>
          <p:nvPr/>
        </p:nvSpPr>
        <p:spPr>
          <a:xfrm>
            <a:off x="670560" y="2514600"/>
            <a:ext cx="8077200" cy="1863030"/>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bodyPr>
          <a:lstStyle/>
          <a:p>
            <a:pPr algn="ctr"/>
            <a:r>
              <a:rPr lang="bn-BD" sz="2800" dirty="0" smtClean="0">
                <a:solidFill>
                  <a:srgbClr val="0000FF"/>
                </a:solidFill>
                <a:latin typeface="NikoshBAN" pitchFamily="2" charset="0"/>
                <a:cs typeface="NikoshBAN" pitchFamily="2" charset="0"/>
              </a:rPr>
              <a:t>   </a:t>
            </a:r>
            <a:r>
              <a:rPr lang="bn-BD" sz="2800" dirty="0" smtClean="0">
                <a:latin typeface="NikoshBAN" pitchFamily="2" charset="0"/>
                <a:cs typeface="NikoshBAN" pitchFamily="2" charset="0"/>
              </a:rPr>
              <a:t>ফেলে দেয়া কর্কসীট </a:t>
            </a:r>
            <a:r>
              <a:rPr lang="en-US" sz="2800" dirty="0" smtClean="0">
                <a:latin typeface="NikoshBAN" pitchFamily="2" charset="0"/>
                <a:cs typeface="NikoshBAN" pitchFamily="2" charset="0"/>
              </a:rPr>
              <a:t>,</a:t>
            </a:r>
            <a:r>
              <a:rPr lang="bn-BD" sz="2800" smtClean="0">
                <a:latin typeface="NikoshBAN" pitchFamily="2" charset="0"/>
                <a:cs typeface="NikoshBAN" pitchFamily="2" charset="0"/>
              </a:rPr>
              <a:t> নষ্ট টেনিস বল ,কিছু </a:t>
            </a:r>
            <a:r>
              <a:rPr lang="bn-BD" sz="2800" dirty="0" smtClean="0">
                <a:latin typeface="NikoshBAN" pitchFamily="2" charset="0"/>
                <a:cs typeface="NikoshBAN" pitchFamily="2" charset="0"/>
              </a:rPr>
              <a:t>উল সুতা  দিয়ে আজকের আলোচিত নিউক্লিয়াসের মডেল  তৈরী কর।</a:t>
            </a:r>
          </a:p>
        </p:txBody>
      </p:sp>
      <p:sp>
        <p:nvSpPr>
          <p:cNvPr id="4" name="TextBox 3"/>
          <p:cNvSpPr txBox="1"/>
          <p:nvPr/>
        </p:nvSpPr>
        <p:spPr>
          <a:xfrm>
            <a:off x="6477000" y="782477"/>
            <a:ext cx="1447800" cy="461665"/>
          </a:xfrm>
          <a:prstGeom prst="rect">
            <a:avLst/>
          </a:prstGeom>
          <a:noFill/>
        </p:spPr>
        <p:txBody>
          <a:bodyPr wrap="square" rtlCol="0">
            <a:spAutoFit/>
          </a:bodyPr>
          <a:lstStyle/>
          <a:p>
            <a:r>
              <a:rPr lang="bn-BD" sz="2400" dirty="0" smtClean="0">
                <a:latin typeface="NikoshBAN" pitchFamily="2" charset="0"/>
                <a:cs typeface="NikoshBAN" pitchFamily="2" charset="0"/>
              </a:rPr>
              <a:t>সময়</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a:t>
            </a:r>
            <a:r>
              <a:rPr lang="bn-BD" sz="2400" dirty="0">
                <a:latin typeface="NikoshBAN" pitchFamily="2" charset="0"/>
                <a:cs typeface="NikoshBAN" pitchFamily="2" charset="0"/>
              </a:rPr>
              <a:t>৬</a:t>
            </a:r>
            <a:r>
              <a:rPr lang="bn-BD" sz="2400" dirty="0" smtClean="0">
                <a:latin typeface="NikoshBAN" pitchFamily="2" charset="0"/>
                <a:cs typeface="NikoshBAN" pitchFamily="2" charset="0"/>
              </a:rPr>
              <a:t> মি</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
        <p:nvSpPr>
          <p:cNvPr id="5"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12</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975388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1981200" cy="851297"/>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400" dirty="0" smtClean="0">
                <a:latin typeface="NikoshBAN" pitchFamily="2" charset="0"/>
                <a:cs typeface="NikoshBAN" pitchFamily="2" charset="0"/>
              </a:rPr>
              <a:t>মূল্যায়ন </a:t>
            </a:r>
            <a:endParaRPr lang="en-US" sz="4400" dirty="0">
              <a:latin typeface="NikoshBAN" pitchFamily="2" charset="0"/>
              <a:cs typeface="NikoshBAN" pitchFamily="2" charset="0"/>
            </a:endParaRPr>
          </a:p>
        </p:txBody>
      </p:sp>
      <p:pic>
        <p:nvPicPr>
          <p:cNvPr id="3" name="Picture 3"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3429000" cy="2590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5" name="Picture 3"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599"/>
            <a:ext cx="3200400" cy="25908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5394840"/>
            <a:ext cx="6096000"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মায়ের প্রাণ শিশুটি হলে কোষের প্রাণ কে? </a:t>
            </a:r>
            <a:endParaRPr lang="en-US" sz="3600" dirty="0">
              <a:latin typeface="NikoshBAN" pitchFamily="2" charset="0"/>
              <a:cs typeface="NikoshBAN" pitchFamily="2" charset="0"/>
            </a:endParaRPr>
          </a:p>
        </p:txBody>
      </p:sp>
      <p:pic>
        <p:nvPicPr>
          <p:cNvPr id="3077" name="Picture 5" descr="C:\Users\User\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52599"/>
            <a:ext cx="5029199" cy="3200401"/>
          </a:xfrm>
          <a:prstGeom prst="rect">
            <a:avLst/>
          </a:prstGeom>
          <a:noFill/>
          <a:ln>
            <a:noFill/>
          </a:ln>
          <a:extLst/>
        </p:spPr>
      </p:pic>
      <p:sp>
        <p:nvSpPr>
          <p:cNvPr id="6" name="TextBox 5"/>
          <p:cNvSpPr txBox="1"/>
          <p:nvPr/>
        </p:nvSpPr>
        <p:spPr>
          <a:xfrm>
            <a:off x="1200150" y="5394839"/>
            <a:ext cx="7239000"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চিত্রে কোন অংশটি নেই ? ঐ অংশটির গঠন বল ? </a:t>
            </a:r>
            <a:endParaRPr lang="en-US" sz="3600" dirty="0">
              <a:latin typeface="NikoshBAN" pitchFamily="2" charset="0"/>
              <a:cs typeface="NikoshBAN" pitchFamily="2" charset="0"/>
            </a:endParaRPr>
          </a:p>
        </p:txBody>
      </p:sp>
      <p:pic>
        <p:nvPicPr>
          <p:cNvPr id="3080" name="Picture 8" descr="C:\Users\User\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799" y="1579553"/>
            <a:ext cx="3091323" cy="3356488"/>
          </a:xfrm>
          <a:prstGeom prst="rect">
            <a:avLst/>
          </a:prstGeom>
          <a:noFill/>
          <a:ln>
            <a:noFill/>
          </a:ln>
          <a:extLst/>
        </p:spPr>
      </p:pic>
      <p:pic>
        <p:nvPicPr>
          <p:cNvPr id="3081" name="Picture 9" descr="C:\Users\User\Desktop\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579552"/>
            <a:ext cx="3219450" cy="3356488"/>
          </a:xfrm>
          <a:prstGeom prst="rect">
            <a:avLst/>
          </a:prstGeom>
          <a:noFill/>
          <a:ln>
            <a:noFill/>
          </a:ln>
          <a:extLst/>
        </p:spPr>
      </p:pic>
      <p:sp>
        <p:nvSpPr>
          <p:cNvPr id="8" name="TextBox 7"/>
          <p:cNvSpPr txBox="1"/>
          <p:nvPr/>
        </p:nvSpPr>
        <p:spPr>
          <a:xfrm>
            <a:off x="1009649" y="5257800"/>
            <a:ext cx="7277100" cy="510778"/>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উপরের চিত্র দুটির কোষে নিউক্লিয়াসের অবস্থান কী একই জায়গায়</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কেন ? </a:t>
            </a:r>
            <a:endParaRPr lang="en-US" sz="2400" dirty="0">
              <a:latin typeface="NikoshBAN" pitchFamily="2" charset="0"/>
              <a:cs typeface="NikoshBAN" pitchFamily="2" charset="0"/>
            </a:endParaRPr>
          </a:p>
        </p:txBody>
      </p:sp>
      <p:sp>
        <p:nvSpPr>
          <p:cNvPr id="12"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3"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4"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13</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 name="Oval 6"/>
          <p:cNvSpPr/>
          <p:nvPr/>
        </p:nvSpPr>
        <p:spPr>
          <a:xfrm>
            <a:off x="4800600" y="2604020"/>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890" y="1689620"/>
            <a:ext cx="3962401" cy="33734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50462" y="5325903"/>
            <a:ext cx="6226738" cy="646986"/>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3200" dirty="0" smtClean="0">
                <a:latin typeface="NikoshBAN" pitchFamily="2" charset="0"/>
                <a:cs typeface="NikoshBAN" pitchFamily="2" charset="0"/>
              </a:rPr>
              <a:t>চিত্রে নিউক্লিয়াসের অবস্থান কোথায়  ও কেন ? </a:t>
            </a:r>
            <a:endParaRPr lang="en-US" sz="3200" dirty="0">
              <a:latin typeface="NikoshBAN" pitchFamily="2" charset="0"/>
              <a:cs typeface="NikoshBAN" pitchFamily="2" charset="0"/>
            </a:endParaRPr>
          </a:p>
        </p:txBody>
      </p:sp>
      <p:pic>
        <p:nvPicPr>
          <p:cNvPr id="4099" name="Picture 3" descr="C:\Users\User\Desktop\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715" y="2765946"/>
            <a:ext cx="370169" cy="58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001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dissolve">
                                      <p:cBhvr>
                                        <p:cTn id="10" dur="500"/>
                                        <p:tgtEl>
                                          <p:spTgt spid="307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2" nodeType="clickEffect">
                                  <p:stCondLst>
                                    <p:cond delay="0"/>
                                  </p:stCondLst>
                                  <p:childTnLst>
                                    <p:animEffect transition="out" filter="dissolv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3075"/>
                                        </p:tgtEl>
                                      </p:cBhvr>
                                    </p:animEffect>
                                    <p:set>
                                      <p:cBhvr>
                                        <p:cTn id="24" dur="1" fill="hold">
                                          <p:stCondLst>
                                            <p:cond delay="499"/>
                                          </p:stCondLst>
                                        </p:cTn>
                                        <p:tgtEl>
                                          <p:spTgt spid="3075"/>
                                        </p:tgtEl>
                                        <p:attrNameLst>
                                          <p:attrName>style.visibility</p:attrName>
                                        </p:attrNameLst>
                                      </p:cBhvr>
                                      <p:to>
                                        <p:strVal val="hidden"/>
                                      </p:to>
                                    </p:set>
                                  </p:childTnLst>
                                </p:cTn>
                              </p:par>
                              <p:par>
                                <p:cTn id="25" presetID="9" presetClass="exit" presetSubtype="0" fill="hold" grpId="1" nodeType="withEffect">
                                  <p:stCondLst>
                                    <p:cond delay="0"/>
                                  </p:stCondLst>
                                  <p:childTnLst>
                                    <p:animEffect transition="out" filter="dissolv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9" presetClass="entr" presetSubtype="0" fill="hold" nodeType="withEffect">
                                  <p:stCondLst>
                                    <p:cond delay="0"/>
                                  </p:stCondLst>
                                  <p:childTnLst>
                                    <p:set>
                                      <p:cBhvr>
                                        <p:cTn id="45" dur="1" fill="hold">
                                          <p:stCondLst>
                                            <p:cond delay="0"/>
                                          </p:stCondLst>
                                        </p:cTn>
                                        <p:tgtEl>
                                          <p:spTgt spid="3077"/>
                                        </p:tgtEl>
                                        <p:attrNameLst>
                                          <p:attrName>style.visibility</p:attrName>
                                        </p:attrNameLst>
                                      </p:cBhvr>
                                      <p:to>
                                        <p:strVal val="visible"/>
                                      </p:to>
                                    </p:set>
                                    <p:animEffect transition="in" filter="dissolve">
                                      <p:cBhvr>
                                        <p:cTn id="46" dur="500"/>
                                        <p:tgtEl>
                                          <p:spTgt spid="307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dissolve">
                                      <p:cBhvr>
                                        <p:cTn id="49" dur="500"/>
                                        <p:tgtEl>
                                          <p:spTgt spid="7"/>
                                        </p:tgtEl>
                                      </p:cBhvr>
                                    </p:animEffect>
                                  </p:childTnLst>
                                </p:cTn>
                              </p:par>
                              <p:par>
                                <p:cTn id="50" presetID="9" presetClass="entr" presetSubtype="0" fill="hold" nodeType="withEffect">
                                  <p:stCondLst>
                                    <p:cond delay="0"/>
                                  </p:stCondLst>
                                  <p:childTnLst>
                                    <p:set>
                                      <p:cBhvr>
                                        <p:cTn id="51" dur="1" fill="hold">
                                          <p:stCondLst>
                                            <p:cond delay="0"/>
                                          </p:stCondLst>
                                        </p:cTn>
                                        <p:tgtEl>
                                          <p:spTgt spid="4099"/>
                                        </p:tgtEl>
                                        <p:attrNameLst>
                                          <p:attrName>style.visibility</p:attrName>
                                        </p:attrNameLst>
                                      </p:cBhvr>
                                      <p:to>
                                        <p:strVal val="visible"/>
                                      </p:to>
                                    </p:set>
                                    <p:animEffect transition="in" filter="dissolve">
                                      <p:cBhvr>
                                        <p:cTn id="52" dur="500"/>
                                        <p:tgtEl>
                                          <p:spTgt spid="409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dissolv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1" nodeType="clickEffect">
                                  <p:stCondLst>
                                    <p:cond delay="0"/>
                                  </p:stCondLst>
                                  <p:childTnLst>
                                    <p:animEffect transition="out" filter="dissolv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par>
                                <p:cTn id="61" presetID="9" presetClass="exit" presetSubtype="0" fill="hold" nodeType="withEffect">
                                  <p:stCondLst>
                                    <p:cond delay="0"/>
                                  </p:stCondLst>
                                  <p:childTnLst>
                                    <p:animEffect transition="out" filter="dissolve">
                                      <p:cBhvr>
                                        <p:cTn id="62" dur="500"/>
                                        <p:tgtEl>
                                          <p:spTgt spid="4099"/>
                                        </p:tgtEl>
                                      </p:cBhvr>
                                    </p:animEffect>
                                    <p:set>
                                      <p:cBhvr>
                                        <p:cTn id="63" dur="1" fill="hold">
                                          <p:stCondLst>
                                            <p:cond delay="499"/>
                                          </p:stCondLst>
                                        </p:cTn>
                                        <p:tgtEl>
                                          <p:spTgt spid="4099"/>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9" presetClass="exit" presetSubtype="0" fill="hold" nodeType="withEffect">
                                  <p:stCondLst>
                                    <p:cond delay="0"/>
                                  </p:stCondLst>
                                  <p:childTnLst>
                                    <p:animEffect transition="out" filter="dissolve">
                                      <p:cBhvr>
                                        <p:cTn id="68" dur="500"/>
                                        <p:tgtEl>
                                          <p:spTgt spid="3077"/>
                                        </p:tgtEl>
                                      </p:cBhvr>
                                    </p:animEffect>
                                    <p:set>
                                      <p:cBhvr>
                                        <p:cTn id="69" dur="1" fill="hold">
                                          <p:stCondLst>
                                            <p:cond delay="499"/>
                                          </p:stCondLst>
                                        </p:cTn>
                                        <p:tgtEl>
                                          <p:spTgt spid="3077"/>
                                        </p:tgtEl>
                                        <p:attrNameLst>
                                          <p:attrName>style.visibility</p:attrName>
                                        </p:attrNameLst>
                                      </p:cBhvr>
                                      <p:to>
                                        <p:strVal val="hidden"/>
                                      </p:to>
                                    </p:set>
                                  </p:childTnLst>
                                </p:cTn>
                              </p:par>
                              <p:par>
                                <p:cTn id="70" presetID="9" presetClass="entr" presetSubtype="0" fill="hold" nodeType="withEffect">
                                  <p:stCondLst>
                                    <p:cond delay="0"/>
                                  </p:stCondLst>
                                  <p:childTnLst>
                                    <p:set>
                                      <p:cBhvr>
                                        <p:cTn id="71" dur="1" fill="hold">
                                          <p:stCondLst>
                                            <p:cond delay="0"/>
                                          </p:stCondLst>
                                        </p:cTn>
                                        <p:tgtEl>
                                          <p:spTgt spid="3080"/>
                                        </p:tgtEl>
                                        <p:attrNameLst>
                                          <p:attrName>style.visibility</p:attrName>
                                        </p:attrNameLst>
                                      </p:cBhvr>
                                      <p:to>
                                        <p:strVal val="visible"/>
                                      </p:to>
                                    </p:set>
                                    <p:animEffect transition="in" filter="dissolve">
                                      <p:cBhvr>
                                        <p:cTn id="72" dur="500"/>
                                        <p:tgtEl>
                                          <p:spTgt spid="3080"/>
                                        </p:tgtEl>
                                      </p:cBhvr>
                                    </p:animEffect>
                                  </p:childTnLst>
                                </p:cTn>
                              </p:par>
                              <p:par>
                                <p:cTn id="73" presetID="9" presetClass="entr" presetSubtype="0" fill="hold" nodeType="withEffect">
                                  <p:stCondLst>
                                    <p:cond delay="0"/>
                                  </p:stCondLst>
                                  <p:childTnLst>
                                    <p:set>
                                      <p:cBhvr>
                                        <p:cTn id="74" dur="1" fill="hold">
                                          <p:stCondLst>
                                            <p:cond delay="0"/>
                                          </p:stCondLst>
                                        </p:cTn>
                                        <p:tgtEl>
                                          <p:spTgt spid="3081"/>
                                        </p:tgtEl>
                                        <p:attrNameLst>
                                          <p:attrName>style.visibility</p:attrName>
                                        </p:attrNameLst>
                                      </p:cBhvr>
                                      <p:to>
                                        <p:strVal val="visible"/>
                                      </p:to>
                                    </p:set>
                                    <p:animEffect transition="in" filter="dissolve">
                                      <p:cBhvr>
                                        <p:cTn id="75" dur="500"/>
                                        <p:tgtEl>
                                          <p:spTgt spid="3081"/>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dissolve">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6" grpId="0" animBg="1"/>
      <p:bldP spid="6" grpId="1" animBg="1"/>
      <p:bldP spid="8" grpId="0" animBg="1"/>
      <p:bldP spid="7" grpId="0" animBg="1"/>
      <p:bldP spid="7" grpId="1" animBg="1"/>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70403"/>
            <a:ext cx="2514600" cy="851297"/>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400" dirty="0" smtClean="0">
                <a:latin typeface="NikoshBAN" pitchFamily="2" charset="0"/>
                <a:cs typeface="NikoshBAN" pitchFamily="2" charset="0"/>
              </a:rPr>
              <a:t>বাড়ির কাজ </a:t>
            </a:r>
            <a:endParaRPr lang="en-US" sz="4400" dirty="0">
              <a:latin typeface="NikoshBAN" pitchFamily="2" charset="0"/>
              <a:cs typeface="NikoshBAN" pitchFamily="2" charset="0"/>
            </a:endParaRPr>
          </a:p>
        </p:txBody>
      </p:sp>
      <p:sp>
        <p:nvSpPr>
          <p:cNvPr id="6"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8"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14</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9" name="Picture 3"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560" y="1600199"/>
            <a:ext cx="3848100" cy="31007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 name="Picture 3" descr="C:\Users\User\Desktop\1.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2676" y="1386244"/>
            <a:ext cx="3798324" cy="352865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3840" y="5334000"/>
            <a:ext cx="8686800" cy="838200"/>
          </a:xfrm>
          <a:prstGeom prst="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bodyPr>
          <a:lstStyle/>
          <a:p>
            <a:pPr algn="ctr"/>
            <a:r>
              <a:rPr lang="bn-BD" dirty="0" smtClean="0">
                <a:latin typeface="NikoshBAN" pitchFamily="2" charset="0"/>
                <a:cs typeface="NikoshBAN" pitchFamily="2" charset="0"/>
              </a:rPr>
              <a:t>বামের চিত্রের কোন অংশটির জন্য পিতার পাশে দাঁড়ানো </a:t>
            </a:r>
            <a:r>
              <a:rPr lang="bn-BD" dirty="0">
                <a:latin typeface="NikoshBAN" pitchFamily="2" charset="0"/>
                <a:cs typeface="NikoshBAN" pitchFamily="2" charset="0"/>
              </a:rPr>
              <a:t>মেয়েটির চোখ ,নাক  </a:t>
            </a:r>
            <a:r>
              <a:rPr lang="bn-BD" dirty="0" smtClean="0">
                <a:latin typeface="NikoshBAN" pitchFamily="2" charset="0"/>
                <a:cs typeface="NikoshBAN" pitchFamily="2" charset="0"/>
              </a:rPr>
              <a:t>পিতার মতই  হয়েছে –ঐ অংশটির গঠন ব্যাখ্যা কর ।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195573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9875" y="2286000"/>
            <a:ext cx="3048000" cy="3048000"/>
          </a:xfrm>
          <a:prstGeom prst="rect">
            <a:avLst/>
          </a:prstGeom>
          <a:noFill/>
        </p:spPr>
        <p:txBody>
          <a:bodyPr wrap="square" rtlCol="0">
            <a:prstTxWarp prst="textPlain">
              <a:avLst/>
            </a:prstTxWarp>
            <a:spAutoFit/>
          </a:bodyPr>
          <a:lstStyle/>
          <a:p>
            <a:pPr marL="285750" indent="-285750">
              <a:buFont typeface="Wingdings" pitchFamily="2" charset="2"/>
              <a:buChar char="§"/>
            </a:pPr>
            <a:r>
              <a:rPr lang="bn-BD" dirty="0" smtClean="0">
                <a:latin typeface="NikoshBAN" pitchFamily="2" charset="0"/>
                <a:cs typeface="NikoshBAN" pitchFamily="2" charset="0"/>
              </a:rPr>
              <a:t>নিউক্লিয় আবরণী </a:t>
            </a:r>
          </a:p>
          <a:p>
            <a:pPr marL="285750" indent="-285750">
              <a:buFont typeface="Wingdings" pitchFamily="2" charset="2"/>
              <a:buChar char="§"/>
            </a:pPr>
            <a:r>
              <a:rPr lang="bn-BD" dirty="0" smtClean="0">
                <a:latin typeface="NikoshBAN" pitchFamily="2" charset="0"/>
                <a:cs typeface="NikoshBAN" pitchFamily="2" charset="0"/>
              </a:rPr>
              <a:t>নিউক্লিয়প্লাজম </a:t>
            </a:r>
            <a:endParaRPr lang="en-US" dirty="0" smtClean="0">
              <a:latin typeface="NikoshBAN" pitchFamily="2" charset="0"/>
              <a:cs typeface="NikoshBAN" pitchFamily="2" charset="0"/>
            </a:endParaRPr>
          </a:p>
          <a:p>
            <a:pPr marL="285750" indent="-285750">
              <a:buFont typeface="Wingdings" pitchFamily="2" charset="2"/>
              <a:buChar char="§"/>
            </a:pPr>
            <a:r>
              <a:rPr lang="bn-BD" dirty="0" smtClean="0">
                <a:latin typeface="NikoshBAN" pitchFamily="2" charset="0"/>
                <a:cs typeface="NikoshBAN" pitchFamily="2" charset="0"/>
              </a:rPr>
              <a:t>নিউক্লিওলাস</a:t>
            </a:r>
          </a:p>
          <a:p>
            <a:pPr marL="285750" indent="-285750">
              <a:buFont typeface="Wingdings" pitchFamily="2" charset="2"/>
              <a:buChar char="§"/>
            </a:pPr>
            <a:r>
              <a:rPr lang="bn-BD" dirty="0" smtClean="0">
                <a:latin typeface="NikoshBAN" pitchFamily="2" charset="0"/>
                <a:cs typeface="NikoshBAN" pitchFamily="2" charset="0"/>
              </a:rPr>
              <a:t>ক্রোমাটিন তন্তু </a:t>
            </a:r>
          </a:p>
          <a:p>
            <a:pPr marL="285750" indent="-285750">
              <a:buFont typeface="Wingdings" pitchFamily="2" charset="2"/>
              <a:buChar char="§"/>
            </a:pPr>
            <a:r>
              <a:rPr lang="bn-BD" dirty="0" smtClean="0">
                <a:latin typeface="NikoshBAN" pitchFamily="2" charset="0"/>
                <a:cs typeface="NikoshBAN" pitchFamily="2" charset="0"/>
              </a:rPr>
              <a:t>সাইটোপ্লাজম    </a:t>
            </a:r>
            <a:endParaRPr lang="en-US" dirty="0">
              <a:latin typeface="NikoshBAN" pitchFamily="2" charset="0"/>
              <a:cs typeface="NikoshBAN" pitchFamily="2" charset="0"/>
            </a:endParaRPr>
          </a:p>
        </p:txBody>
      </p:sp>
      <p:sp>
        <p:nvSpPr>
          <p:cNvPr id="3"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15</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 name="TextBox 6"/>
          <p:cNvSpPr txBox="1"/>
          <p:nvPr/>
        </p:nvSpPr>
        <p:spPr>
          <a:xfrm>
            <a:off x="1733550" y="1375320"/>
            <a:ext cx="5200650" cy="707886"/>
          </a:xfrm>
          <a:prstGeom prst="rect">
            <a:avLst/>
          </a:prstGeom>
          <a:blipFill>
            <a:blip r:embed="rId3"/>
            <a:tile tx="0" ty="0" sx="100000" sy="100000" flip="none" algn="tl"/>
          </a:blip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এই পাঠের গুরুত্বপূর্ণ  শব্দসমূহ </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462945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8864449">
            <a:off x="3689650" y="3048591"/>
            <a:ext cx="5105400" cy="1746318"/>
          </a:xfrm>
          <a:prstGeom prst="rect">
            <a:avLst/>
          </a:prstGeom>
          <a:noFill/>
        </p:spPr>
        <p:txBody>
          <a:bodyPr wrap="square" rtlCol="0">
            <a:prstTxWarp prst="textCurveUp">
              <a:avLst/>
            </a:prstTxWarp>
            <a:spAutoFit/>
          </a:bodyPr>
          <a:lstStyle/>
          <a:p>
            <a:r>
              <a:rPr lang="bn-BD"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ধন্যবাদ</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10" name="Picture 3"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41" y="1161364"/>
            <a:ext cx="3895725" cy="3895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66" y="1466164"/>
            <a:ext cx="3733800" cy="3590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Oval 11"/>
          <p:cNvSpPr/>
          <p:nvPr/>
        </p:nvSpPr>
        <p:spPr>
          <a:xfrm>
            <a:off x="2463771" y="1407170"/>
            <a:ext cx="271463" cy="304800"/>
          </a:xfrm>
          <a:prstGeom prst="ellips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56566" y="1525157"/>
            <a:ext cx="271463" cy="304800"/>
          </a:xfrm>
          <a:prstGeom prst="ellips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Users\User\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1379">
            <a:off x="3380654" y="1002358"/>
            <a:ext cx="1028700" cy="809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4" descr="C:\Users\User\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937005" flipH="1">
            <a:off x="189753" y="1661471"/>
            <a:ext cx="923777" cy="809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5"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7"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16</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481393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1000" fill="hold"/>
                                        <p:tgtEl>
                                          <p:spTgt spid="13"/>
                                        </p:tgtEl>
                                        <p:attrNameLst>
                                          <p:attrName>style.visibility</p:attrName>
                                        </p:attrNameLst>
                                      </p:cBhvr>
                                      <p:tavLst>
                                        <p:tav tm="0">
                                          <p:val>
                                            <p:strVal val="hidden"/>
                                          </p:val>
                                        </p:tav>
                                        <p:tav tm="50000">
                                          <p:val>
                                            <p:strVal val="visible"/>
                                          </p:val>
                                        </p:tav>
                                      </p:tavLst>
                                    </p:anim>
                                  </p:childTnLst>
                                </p:cTn>
                              </p:par>
                              <p:par>
                                <p:cTn id="9" presetID="32" presetClass="emph" presetSubtype="0" repeatCount="indefinite" fill="hold" nodeType="withEffect">
                                  <p:stCondLst>
                                    <p:cond delay="0"/>
                                  </p:stCondLst>
                                  <p:childTnLst>
                                    <p:animRot by="120000">
                                      <p:cBhvr>
                                        <p:cTn id="10" dur="50" fill="hold">
                                          <p:stCondLst>
                                            <p:cond delay="0"/>
                                          </p:stCondLst>
                                        </p:cTn>
                                        <p:tgtEl>
                                          <p:spTgt spid="14"/>
                                        </p:tgtEl>
                                        <p:attrNameLst>
                                          <p:attrName>r</p:attrName>
                                        </p:attrNameLst>
                                      </p:cBhvr>
                                    </p:animRot>
                                    <p:animRot by="-240000">
                                      <p:cBhvr>
                                        <p:cTn id="11" dur="100" fill="hold">
                                          <p:stCondLst>
                                            <p:cond delay="100"/>
                                          </p:stCondLst>
                                        </p:cTn>
                                        <p:tgtEl>
                                          <p:spTgt spid="14"/>
                                        </p:tgtEl>
                                        <p:attrNameLst>
                                          <p:attrName>r</p:attrName>
                                        </p:attrNameLst>
                                      </p:cBhvr>
                                    </p:animRot>
                                    <p:animRot by="240000">
                                      <p:cBhvr>
                                        <p:cTn id="12" dur="100" fill="hold">
                                          <p:stCondLst>
                                            <p:cond delay="200"/>
                                          </p:stCondLst>
                                        </p:cTn>
                                        <p:tgtEl>
                                          <p:spTgt spid="14"/>
                                        </p:tgtEl>
                                        <p:attrNameLst>
                                          <p:attrName>r</p:attrName>
                                        </p:attrNameLst>
                                      </p:cBhvr>
                                    </p:animRot>
                                    <p:animRot by="-240000">
                                      <p:cBhvr>
                                        <p:cTn id="13" dur="100" fill="hold">
                                          <p:stCondLst>
                                            <p:cond delay="300"/>
                                          </p:stCondLst>
                                        </p:cTn>
                                        <p:tgtEl>
                                          <p:spTgt spid="14"/>
                                        </p:tgtEl>
                                        <p:attrNameLst>
                                          <p:attrName>r</p:attrName>
                                        </p:attrNameLst>
                                      </p:cBhvr>
                                    </p:animRot>
                                    <p:animRot by="120000">
                                      <p:cBhvr>
                                        <p:cTn id="14" dur="100" fill="hold">
                                          <p:stCondLst>
                                            <p:cond delay="400"/>
                                          </p:stCondLst>
                                        </p:cTn>
                                        <p:tgtEl>
                                          <p:spTgt spid="14"/>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50" fill="hold">
                                          <p:stCondLst>
                                            <p:cond delay="0"/>
                                          </p:stCondLst>
                                        </p:cTn>
                                        <p:tgtEl>
                                          <p:spTgt spid="16"/>
                                        </p:tgtEl>
                                        <p:attrNameLst>
                                          <p:attrName>r</p:attrName>
                                        </p:attrNameLst>
                                      </p:cBhvr>
                                    </p:animRot>
                                    <p:animRot by="-240000">
                                      <p:cBhvr>
                                        <p:cTn id="17" dur="100" fill="hold">
                                          <p:stCondLst>
                                            <p:cond delay="100"/>
                                          </p:stCondLst>
                                        </p:cTn>
                                        <p:tgtEl>
                                          <p:spTgt spid="16"/>
                                        </p:tgtEl>
                                        <p:attrNameLst>
                                          <p:attrName>r</p:attrName>
                                        </p:attrNameLst>
                                      </p:cBhvr>
                                    </p:animRot>
                                    <p:animRot by="240000">
                                      <p:cBhvr>
                                        <p:cTn id="18" dur="100" fill="hold">
                                          <p:stCondLst>
                                            <p:cond delay="200"/>
                                          </p:stCondLst>
                                        </p:cTn>
                                        <p:tgtEl>
                                          <p:spTgt spid="16"/>
                                        </p:tgtEl>
                                        <p:attrNameLst>
                                          <p:attrName>r</p:attrName>
                                        </p:attrNameLst>
                                      </p:cBhvr>
                                    </p:animRot>
                                    <p:animRot by="-240000">
                                      <p:cBhvr>
                                        <p:cTn id="19" dur="100" fill="hold">
                                          <p:stCondLst>
                                            <p:cond delay="300"/>
                                          </p:stCondLst>
                                        </p:cTn>
                                        <p:tgtEl>
                                          <p:spTgt spid="16"/>
                                        </p:tgtEl>
                                        <p:attrNameLst>
                                          <p:attrName>r</p:attrName>
                                        </p:attrNameLst>
                                      </p:cBhvr>
                                    </p:animRot>
                                    <p:animRot by="120000">
                                      <p:cBhvr>
                                        <p:cTn id="20" dur="100" fill="hold">
                                          <p:stCondLst>
                                            <p:cond delay="4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328" y="3200400"/>
            <a:ext cx="8763000"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IN" sz="3200" dirty="0" smtClean="0">
                <a:solidFill>
                  <a:srgbClr val="005426"/>
                </a:solidFill>
                <a:latin typeface="NikoshBAN" pitchFamily="2" charset="0"/>
                <a:cs typeface="NikoshBAN" pitchFamily="2" charset="0"/>
              </a:rPr>
              <a:t>এবং কন্টেন্ট সম্পাদক হিসেবে যাঁদের নির্দেশনা, পরামর্শ ও তত্ত্বাবধানে এই মডেল কন্টেন্ট সমৃদ্ধ হয়েছে তারা হলেন-  </a:t>
            </a:r>
            <a:endParaRPr lang="en-US" sz="3200" dirty="0">
              <a:solidFill>
                <a:srgbClr val="005426"/>
              </a:solidFill>
              <a:latin typeface="NikoshBAN" pitchFamily="2" charset="0"/>
              <a:cs typeface="NikoshBAN" pitchFamily="2" charset="0"/>
            </a:endParaRPr>
          </a:p>
        </p:txBody>
      </p:sp>
      <p:sp>
        <p:nvSpPr>
          <p:cNvPr id="3" name="TextBox 2"/>
          <p:cNvSpPr txBox="1"/>
          <p:nvPr/>
        </p:nvSpPr>
        <p:spPr>
          <a:xfrm>
            <a:off x="190500" y="4419600"/>
            <a:ext cx="87630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smtClean="0">
                <a:latin typeface="NikoshBAN" pitchFamily="2" charset="0"/>
                <a:cs typeface="NikoshBAN" pitchFamily="2" charset="0"/>
              </a:rPr>
              <a:t>   </a:t>
            </a:r>
            <a:r>
              <a:rPr lang="bn-IN" sz="3200" dirty="0" smtClean="0">
                <a:latin typeface="NikoshBAN" pitchFamily="2" charset="0"/>
                <a:cs typeface="NikoshBAN" pitchFamily="2" charset="0"/>
              </a:rPr>
              <a:t>জনাব সামসুদ্দিন আহমেদ</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তালুকদার</a:t>
            </a:r>
            <a:r>
              <a:rPr lang="bn-IN" sz="3200" dirty="0" smtClean="0">
                <a:latin typeface="NikoshBAN" pitchFamily="2" charset="0"/>
                <a:cs typeface="NikoshBAN" pitchFamily="2" charset="0"/>
              </a:rPr>
              <a:t>, </a:t>
            </a:r>
            <a:r>
              <a:rPr lang="bn-IN" sz="3200" dirty="0">
                <a:latin typeface="NikoshBAN" pitchFamily="2" charset="0"/>
                <a:cs typeface="NikoshBAN" pitchFamily="2" charset="0"/>
              </a:rPr>
              <a:t>প্রভাষক, টিটিসি, কুমিল্লা</a:t>
            </a:r>
          </a:p>
          <a:p>
            <a:r>
              <a:rPr lang="bn-BD" sz="3200" dirty="0" smtClean="0">
                <a:latin typeface="NikoshBAN" pitchFamily="2" charset="0"/>
                <a:cs typeface="NikoshBAN" pitchFamily="2" charset="0"/>
              </a:rPr>
              <a:t>   </a:t>
            </a:r>
            <a:r>
              <a:rPr lang="bn-IN" sz="3200" dirty="0" smtClean="0">
                <a:latin typeface="NikoshBAN" pitchFamily="2" charset="0"/>
                <a:cs typeface="NikoshBAN" pitchFamily="2" charset="0"/>
              </a:rPr>
              <a:t>জনাব মো</a:t>
            </a:r>
            <a:r>
              <a:rPr lang="bn-BD" sz="3200" dirty="0" smtClean="0">
                <a:latin typeface="NikoshBAN" pitchFamily="2" charset="0"/>
                <a:cs typeface="NikoshBAN" pitchFamily="2" charset="0"/>
              </a:rPr>
              <a:t>ঃ</a:t>
            </a:r>
            <a:r>
              <a:rPr lang="bn-IN" sz="3200" dirty="0" smtClean="0">
                <a:latin typeface="NikoshBAN" pitchFamily="2" charset="0"/>
                <a:cs typeface="NikoshBAN" pitchFamily="2" charset="0"/>
              </a:rPr>
              <a:t> </a:t>
            </a:r>
            <a:r>
              <a:rPr lang="bn-IN" sz="3200" dirty="0">
                <a:latin typeface="NikoshBAN" pitchFamily="2" charset="0"/>
                <a:cs typeface="NikoshBAN" pitchFamily="2" charset="0"/>
              </a:rPr>
              <a:t>খাদিজা ইয়াসমিন, </a:t>
            </a:r>
            <a:r>
              <a:rPr lang="bn-IN" sz="3200" dirty="0" smtClean="0">
                <a:latin typeface="NikoshBAN" pitchFamily="2" charset="0"/>
                <a:cs typeface="NikoshBAN" pitchFamily="2" charset="0"/>
              </a:rPr>
              <a:t>সহকার</a:t>
            </a:r>
            <a:r>
              <a:rPr lang="bn-BD" sz="3200" dirty="0">
                <a:latin typeface="NikoshBAN" pitchFamily="2" charset="0"/>
                <a:cs typeface="NikoshBAN" pitchFamily="2" charset="0"/>
              </a:rPr>
              <a:t>ি</a:t>
            </a:r>
            <a:r>
              <a:rPr lang="bn-IN" sz="3200" dirty="0" smtClean="0">
                <a:latin typeface="NikoshBAN" pitchFamily="2" charset="0"/>
                <a:cs typeface="NikoshBAN" pitchFamily="2" charset="0"/>
              </a:rPr>
              <a:t> </a:t>
            </a:r>
            <a:r>
              <a:rPr lang="bn-IN" sz="3200" dirty="0">
                <a:latin typeface="NikoshBAN" pitchFamily="2" charset="0"/>
                <a:cs typeface="NikoshBAN" pitchFamily="2" charset="0"/>
              </a:rPr>
              <a:t>অধ্যাপক, টিটিসি, </a:t>
            </a:r>
            <a:r>
              <a:rPr lang="bn-IN" sz="3200" dirty="0" smtClean="0">
                <a:latin typeface="NikoshBAN" pitchFamily="2" charset="0"/>
                <a:cs typeface="NikoshBAN" pitchFamily="2" charset="0"/>
              </a:rPr>
              <a:t>ঢাকা</a:t>
            </a:r>
            <a:endParaRPr lang="en-US" sz="3200" dirty="0" smtClean="0">
              <a:latin typeface="NikoshBAN" pitchFamily="2" charset="0"/>
              <a:cs typeface="NikoshBAN" pitchFamily="2" charset="0"/>
            </a:endParaRPr>
          </a:p>
          <a:p>
            <a:r>
              <a:rPr lang="bn-BD" sz="3200" dirty="0" smtClean="0">
                <a:latin typeface="NikoshBAN" pitchFamily="2" charset="0"/>
                <a:cs typeface="NikoshBAN" pitchFamily="2" charset="0"/>
              </a:rPr>
              <a:t>   </a:t>
            </a:r>
            <a:r>
              <a:rPr lang="bn-IN" sz="3200" dirty="0" smtClean="0">
                <a:latin typeface="NikoshBAN" pitchFamily="2" charset="0"/>
                <a:cs typeface="NikoshBAN" pitchFamily="2" charset="0"/>
              </a:rPr>
              <a:t>জনাব </a:t>
            </a:r>
            <a:r>
              <a:rPr lang="bn-BD" sz="3200" dirty="0" smtClean="0">
                <a:latin typeface="NikoshBAN" pitchFamily="2" charset="0"/>
                <a:cs typeface="NikoshBAN" pitchFamily="2" charset="0"/>
              </a:rPr>
              <a:t>জি,এম রাকিবুল ইসলাম</a:t>
            </a:r>
            <a:r>
              <a:rPr lang="bn-IN" sz="3200" dirty="0" smtClean="0">
                <a:latin typeface="NikoshBAN" pitchFamily="2" charset="0"/>
                <a:cs typeface="NikoshBAN" pitchFamily="2" charset="0"/>
              </a:rPr>
              <a:t>, প্রভাষক, টিটিসি</a:t>
            </a:r>
            <a:r>
              <a:rPr lang="bn-BD" sz="3200" dirty="0" smtClean="0">
                <a:latin typeface="NikoshBAN" pitchFamily="2" charset="0"/>
                <a:cs typeface="NikoshBAN" pitchFamily="2" charset="0"/>
              </a:rPr>
              <a:t>, রংপুর</a:t>
            </a:r>
            <a:endParaRPr lang="bn-IN" sz="3200" dirty="0" smtClean="0">
              <a:latin typeface="NikoshBAN" pitchFamily="2" charset="0"/>
              <a:cs typeface="NikoshBAN" pitchFamily="2" charset="0"/>
            </a:endParaRPr>
          </a:p>
        </p:txBody>
      </p:sp>
      <p:sp>
        <p:nvSpPr>
          <p:cNvPr id="4" name="TextBox 3"/>
          <p:cNvSpPr txBox="1"/>
          <p:nvPr/>
        </p:nvSpPr>
        <p:spPr>
          <a:xfrm>
            <a:off x="172328" y="1793796"/>
            <a:ext cx="87630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3600" dirty="0" smtClean="0">
                <a:solidFill>
                  <a:srgbClr val="003399"/>
                </a:solidFill>
                <a:latin typeface="NikoshBAN" pitchFamily="2" charset="0"/>
                <a:cs typeface="NikoshBAN" pitchFamily="2" charset="0"/>
              </a:rPr>
              <a:t>শিক্ষা মন্ত্রণালয়, মাউশি, এনসিটিবি ও এটুআই-এর সংশ্লিষ্ট কর্মকর্তাবৃন্দ </a:t>
            </a:r>
            <a:endParaRPr lang="en-US" sz="3600" dirty="0">
              <a:solidFill>
                <a:srgbClr val="003399"/>
              </a:solidFill>
              <a:latin typeface="NikoshBAN" pitchFamily="2" charset="0"/>
              <a:cs typeface="NikoshBAN" pitchFamily="2" charset="0"/>
            </a:endParaRPr>
          </a:p>
        </p:txBody>
      </p:sp>
      <p:sp>
        <p:nvSpPr>
          <p:cNvPr id="5" name="TextBox 4"/>
          <p:cNvSpPr txBox="1"/>
          <p:nvPr/>
        </p:nvSpPr>
        <p:spPr>
          <a:xfrm>
            <a:off x="3352800" y="609600"/>
            <a:ext cx="2420228"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3600" dirty="0" smtClean="0">
                <a:latin typeface="NikoshBAN" pitchFamily="2" charset="0"/>
                <a:cs typeface="NikoshBAN" pitchFamily="2" charset="0"/>
              </a:rPr>
              <a:t>কৃতজ্ঞতা স্বীকার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807557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0165"/>
            <a:ext cx="4343400" cy="4343400"/>
          </a:xfrm>
          <a:prstGeom prst="snip2DiagRect">
            <a:avLst/>
          </a:prstGeom>
          <a:solidFill>
            <a:srgbClr val="FFFFFF">
              <a:shade val="85000"/>
            </a:srgbClr>
          </a:solidFill>
          <a:ln w="88900" cap="sq">
            <a:solidFill>
              <a:schemeClr val="tx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rot="20000248">
            <a:off x="2939759" y="3450564"/>
            <a:ext cx="5943600" cy="1745148"/>
          </a:xfrm>
          <a:prstGeom prst="rect">
            <a:avLst/>
          </a:prstGeom>
          <a:noFill/>
        </p:spPr>
        <p:txBody>
          <a:bodyPr wrap="square" rtlCol="0">
            <a:prstTxWarp prst="textCurveUp">
              <a:avLst/>
            </a:prstTxWarp>
            <a:spAutoFit/>
          </a:bodyPr>
          <a:lstStyle/>
          <a:p>
            <a:r>
              <a:rPr lang="bn-BD"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NikoshBAN" pitchFamily="2" charset="0"/>
                <a:cs typeface="NikoshBAN" pitchFamily="2" charset="0"/>
              </a:rPr>
              <a:t>শুভেচ্ছা সবাইকে </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NikoshBAN" pitchFamily="2" charset="0"/>
              <a:cs typeface="NikoshBAN" pitchFamily="2" charset="0"/>
            </a:endParaRP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5947" t="14177" r="21767" b="50464"/>
          <a:stretch/>
        </p:blipFill>
        <p:spPr bwMode="auto">
          <a:xfrm>
            <a:off x="2306782" y="1066800"/>
            <a:ext cx="1759529" cy="18357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2</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54620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76"/>
                                        </p:tgtEl>
                                        <p:attrNameLst>
                                          <p:attrName>r</p:attrName>
                                        </p:attrNameLst>
                                      </p:cBhvr>
                                    </p:animRot>
                                    <p:animRot by="-240000">
                                      <p:cBhvr>
                                        <p:cTn id="7" dur="200" fill="hold">
                                          <p:stCondLst>
                                            <p:cond delay="200"/>
                                          </p:stCondLst>
                                        </p:cTn>
                                        <p:tgtEl>
                                          <p:spTgt spid="3076"/>
                                        </p:tgtEl>
                                        <p:attrNameLst>
                                          <p:attrName>r</p:attrName>
                                        </p:attrNameLst>
                                      </p:cBhvr>
                                    </p:animRot>
                                    <p:animRot by="240000">
                                      <p:cBhvr>
                                        <p:cTn id="8" dur="200" fill="hold">
                                          <p:stCondLst>
                                            <p:cond delay="400"/>
                                          </p:stCondLst>
                                        </p:cTn>
                                        <p:tgtEl>
                                          <p:spTgt spid="3076"/>
                                        </p:tgtEl>
                                        <p:attrNameLst>
                                          <p:attrName>r</p:attrName>
                                        </p:attrNameLst>
                                      </p:cBhvr>
                                    </p:animRot>
                                    <p:animRot by="-240000">
                                      <p:cBhvr>
                                        <p:cTn id="9" dur="200" fill="hold">
                                          <p:stCondLst>
                                            <p:cond delay="600"/>
                                          </p:stCondLst>
                                        </p:cTn>
                                        <p:tgtEl>
                                          <p:spTgt spid="3076"/>
                                        </p:tgtEl>
                                        <p:attrNameLst>
                                          <p:attrName>r</p:attrName>
                                        </p:attrNameLst>
                                      </p:cBhvr>
                                    </p:animRot>
                                    <p:animRot by="120000">
                                      <p:cBhvr>
                                        <p:cTn id="10" dur="200" fill="hold">
                                          <p:stCondLst>
                                            <p:cond delay="800"/>
                                          </p:stCondLst>
                                        </p:cTn>
                                        <p:tgtEl>
                                          <p:spTgt spid="30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37" y="1642630"/>
            <a:ext cx="3809999" cy="4095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936" y="1642630"/>
            <a:ext cx="3886200"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0536" y="3623830"/>
            <a:ext cx="2667000" cy="1413165"/>
          </a:xfrm>
          <a:prstGeom prst="rect">
            <a:avLst/>
          </a:prstGeom>
          <a:noFill/>
        </p:spPr>
        <p:txBody>
          <a:bodyPr wrap="square" rtlCol="0">
            <a:prstTxWarp prst="textPlain">
              <a:avLst/>
            </a:prstTxWarp>
            <a:spAutoFit/>
          </a:bodyPr>
          <a:lstStyle/>
          <a:p>
            <a:r>
              <a:rPr lang="bn-BD"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আফরোজা নাসরীন সুলতানা </a:t>
            </a:r>
          </a:p>
          <a:p>
            <a:r>
              <a:rPr lang="bn-BD"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         সহঃ শিক্ষক</a:t>
            </a:r>
            <a:endParaRPr lang="en-US"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endParaRPr>
          </a:p>
          <a:p>
            <a:r>
              <a:rPr lang="bn-BD"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রংপুর জিলা স্কুল, রংপুর ।  </a:t>
            </a:r>
            <a:endParaRPr lang="en-US" b="1" dirty="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6" name="TextBox 5"/>
          <p:cNvSpPr txBox="1">
            <a:spLocks noChangeArrowheads="1"/>
          </p:cNvSpPr>
          <p:nvPr/>
        </p:nvSpPr>
        <p:spPr bwMode="auto">
          <a:xfrm>
            <a:off x="1219200" y="3242830"/>
            <a:ext cx="2473036" cy="2062103"/>
          </a:xfrm>
          <a:prstGeom prst="rect">
            <a:avLst/>
          </a:prstGeom>
          <a:noFill/>
          <a:ln w="9525">
            <a:noFill/>
            <a:miter lim="800000"/>
            <a:headEnd/>
            <a:tailEnd/>
          </a:ln>
        </p:spPr>
        <p:txBody>
          <a:bodyPr wrap="square">
            <a:spAutoFit/>
          </a:bodyPr>
          <a:lstStyle/>
          <a:p>
            <a:r>
              <a:rPr lang="bn-BD"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বিজ্ঞান</a:t>
            </a:r>
            <a:endParaRPr lang="bn-BD" sz="3200" b="1" dirty="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endParaRPr>
          </a:p>
          <a:p>
            <a:r>
              <a:rPr lang="en-US"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6</a:t>
            </a:r>
            <a:r>
              <a:rPr lang="bn-BD"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ষ্ঠ শ্রেণি</a:t>
            </a:r>
            <a:endParaRPr lang="en-US"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endParaRPr>
          </a:p>
          <a:p>
            <a:r>
              <a:rPr lang="en-US"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3</a:t>
            </a:r>
            <a:r>
              <a:rPr lang="bn-BD"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য় অধ্যায় </a:t>
            </a:r>
            <a:endParaRPr lang="bn-BD" sz="3200" b="1" dirty="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endParaRPr>
          </a:p>
          <a:p>
            <a:r>
              <a:rPr lang="bn-BD"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সময়</a:t>
            </a:r>
            <a:r>
              <a:rPr lang="en-US"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 </a:t>
            </a:r>
            <a:r>
              <a:rPr lang="bn-BD"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৪</a:t>
            </a:r>
            <a:r>
              <a:rPr lang="en-US"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5</a:t>
            </a:r>
            <a:r>
              <a:rPr lang="bn-BD"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 </a:t>
            </a:r>
            <a:r>
              <a:rPr lang="bn-BD" sz="3200" b="1" dirty="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মিনিট</a:t>
            </a:r>
            <a:endParaRPr lang="en-US" sz="3200" b="1" dirty="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7" name="TextBox 6"/>
          <p:cNvSpPr txBox="1">
            <a:spLocks noChangeArrowheads="1"/>
          </p:cNvSpPr>
          <p:nvPr/>
        </p:nvSpPr>
        <p:spPr bwMode="auto">
          <a:xfrm>
            <a:off x="2947554" y="685800"/>
            <a:ext cx="3089564" cy="728230"/>
          </a:xfrm>
          <a:prstGeom prst="round2DiagRect">
            <a:avLst/>
          </a:prstGeom>
          <a:ln>
            <a:headEnd/>
            <a:tailEnd/>
          </a:ln>
        </p:spPr>
        <p:style>
          <a:lnRef idx="2">
            <a:schemeClr val="accent5"/>
          </a:lnRef>
          <a:fillRef idx="1">
            <a:schemeClr val="lt1"/>
          </a:fillRef>
          <a:effectRef idx="0">
            <a:schemeClr val="accent5"/>
          </a:effectRef>
          <a:fontRef idx="minor">
            <a:schemeClr val="dk1"/>
          </a:fontRef>
        </p:style>
        <p:txBody>
          <a:bodyPr>
            <a:prstTxWarp prst="textPlain">
              <a:avLst/>
            </a:prstTxWarp>
            <a:spAutoFit/>
          </a:bodyPr>
          <a:lstStyle/>
          <a:p>
            <a:pPr algn="ctr"/>
            <a:r>
              <a:rPr lang="bn-BD" sz="8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পরিচিতি</a:t>
            </a:r>
            <a:endParaRPr lang="en-US" sz="8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8"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9"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0"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3</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12" name="Picture 2" descr="C:\Users\User\Desktop\1.jpg"/>
          <p:cNvPicPr>
            <a:picLocks noChangeAspect="1" noChangeArrowheads="1"/>
          </p:cNvPicPr>
          <p:nvPr/>
        </p:nvPicPr>
        <p:blipFill rotWithShape="1">
          <a:blip r:embed="rId4">
            <a:extLst>
              <a:ext uri="{28A0092B-C50C-407E-A947-70E740481C1C}">
                <a14:useLocalDpi xmlns:a14="http://schemas.microsoft.com/office/drawing/2010/main" val="0"/>
              </a:ext>
            </a:extLst>
          </a:blip>
          <a:srcRect r="14695" b="19883"/>
          <a:stretch/>
        </p:blipFill>
        <p:spPr bwMode="auto">
          <a:xfrm>
            <a:off x="5993476" y="2135889"/>
            <a:ext cx="1297867" cy="14879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828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User\Desktop\Nucleus.jpg"/>
          <p:cNvPicPr>
            <a:picLocks noChangeAspect="1" noChangeArrowheads="1"/>
          </p:cNvPicPr>
          <p:nvPr/>
        </p:nvPicPr>
        <p:blipFill rotWithShape="1">
          <a:blip r:embed="rId3">
            <a:extLst>
              <a:ext uri="{28A0092B-C50C-407E-A947-70E740481C1C}">
                <a14:useLocalDpi xmlns:a14="http://schemas.microsoft.com/office/drawing/2010/main" val="0"/>
              </a:ext>
            </a:extLst>
          </a:blip>
          <a:srcRect l="7050" t="7387" r="12060" b="14204"/>
          <a:stretch/>
        </p:blipFill>
        <p:spPr bwMode="auto">
          <a:xfrm>
            <a:off x="4648201" y="990600"/>
            <a:ext cx="381000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5" descr="C:\Users\User\Desktop\Nucleus.jpg"/>
          <p:cNvPicPr>
            <a:picLocks noChangeAspect="1" noChangeArrowheads="1"/>
          </p:cNvPicPr>
          <p:nvPr/>
        </p:nvPicPr>
        <p:blipFill rotWithShape="1">
          <a:blip r:embed="rId3">
            <a:extLst>
              <a:ext uri="{28A0092B-C50C-407E-A947-70E740481C1C}">
                <a14:useLocalDpi xmlns:a14="http://schemas.microsoft.com/office/drawing/2010/main" val="0"/>
              </a:ext>
            </a:extLst>
          </a:blip>
          <a:srcRect l="31168" t="43561" r="42486" b="28409"/>
          <a:stretch/>
        </p:blipFill>
        <p:spPr bwMode="auto">
          <a:xfrm>
            <a:off x="5867400" y="3081129"/>
            <a:ext cx="990601" cy="13384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0"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1"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4</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2050" name="Picture 2" descr="C:\Users\User\Desktop\1.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11480" y="990600"/>
            <a:ext cx="393192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89782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dissolve">
                                      <p:cBhvr>
                                        <p:cTn id="10" dur="500"/>
                                        <p:tgtEl>
                                          <p:spTgt spid="1029"/>
                                        </p:tgtEl>
                                      </p:cBhvr>
                                    </p:animEffect>
                                  </p:childTnLst>
                                </p:cTn>
                              </p:par>
                              <p:par>
                                <p:cTn id="11" presetID="2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1000"/>
                                        <p:tgtEl>
                                          <p:spTgt spid="9"/>
                                        </p:tgtEl>
                                      </p:cBhvr>
                                    </p:animEffect>
                                  </p:childTnLst>
                                </p:cTn>
                              </p:par>
                              <p:par>
                                <p:cTn id="14" presetID="6" presetClass="emph" presetSubtype="0" repeatCount="indefinite" fill="hold" nodeType="withEffect">
                                  <p:stCondLst>
                                    <p:cond delay="0"/>
                                  </p:stCondLst>
                                  <p:childTnLst>
                                    <p:animScale>
                                      <p:cBhvr>
                                        <p:cTn id="15"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5440" y="381000"/>
            <a:ext cx="6096000" cy="2133599"/>
          </a:xfrm>
          <a:prstGeom prst="rect">
            <a:avLst/>
          </a:prstGeom>
          <a:noFill/>
        </p:spPr>
        <p:txBody>
          <a:bodyPr wrap="square" rtlCol="0">
            <a:prstTxWarp prst="textWave1">
              <a:avLst/>
            </a:prstTxWarp>
            <a:spAutoFit/>
          </a:bodyPr>
          <a:lstStyle/>
          <a:p>
            <a:r>
              <a:rPr lang="bn-BD" dirty="0" smtClean="0">
                <a:latin typeface="NikoshBAN" pitchFamily="2" charset="0"/>
                <a:cs typeface="NikoshBAN" pitchFamily="2" charset="0"/>
              </a:rPr>
              <a:t>নিউক্লিয়াস </a:t>
            </a:r>
            <a:endParaRPr lang="en-US" dirty="0">
              <a:latin typeface="NikoshBAN" pitchFamily="2" charset="0"/>
              <a:cs typeface="NikoshBAN" pitchFamily="2" charset="0"/>
            </a:endParaRPr>
          </a:p>
        </p:txBody>
      </p:sp>
      <p:sp>
        <p:nvSpPr>
          <p:cNvPr id="5" name="TextBox 4"/>
          <p:cNvSpPr txBox="1"/>
          <p:nvPr/>
        </p:nvSpPr>
        <p:spPr>
          <a:xfrm>
            <a:off x="2133600" y="6011762"/>
            <a:ext cx="4419600" cy="830997"/>
          </a:xfrm>
          <a:prstGeom prst="rect">
            <a:avLst/>
          </a:prstGeom>
          <a:noFill/>
        </p:spPr>
        <p:txBody>
          <a:bodyPr wrap="square" rtlCol="0">
            <a:spAutoFit/>
          </a:bodyPr>
          <a:lstStyle/>
          <a:p>
            <a:r>
              <a:rPr lang="bn-BD" sz="2400" dirty="0" smtClean="0">
                <a:solidFill>
                  <a:schemeClr val="bg1">
                    <a:lumMod val="75000"/>
                  </a:schemeClr>
                </a:solidFill>
                <a:latin typeface="NikoshBAN" pitchFamily="2" charset="0"/>
                <a:cs typeface="NikoshBAN" pitchFamily="2" charset="0"/>
              </a:rPr>
              <a:t>৩য় অধ্যায়</a:t>
            </a:r>
            <a:r>
              <a:rPr lang="en-US" sz="2400" dirty="0" smtClean="0">
                <a:solidFill>
                  <a:schemeClr val="bg1">
                    <a:lumMod val="75000"/>
                  </a:schemeClr>
                </a:solidFill>
                <a:latin typeface="NikoshBAN" pitchFamily="2" charset="0"/>
                <a:cs typeface="NikoshBAN" pitchFamily="2" charset="0"/>
              </a:rPr>
              <a:t>:</a:t>
            </a:r>
            <a:r>
              <a:rPr lang="bn-BD" sz="2400" dirty="0" smtClean="0">
                <a:solidFill>
                  <a:schemeClr val="bg1">
                    <a:lumMod val="75000"/>
                  </a:schemeClr>
                </a:solidFill>
                <a:latin typeface="NikoshBAN" pitchFamily="2" charset="0"/>
                <a:cs typeface="NikoshBAN" pitchFamily="2" charset="0"/>
              </a:rPr>
              <a:t>উদ্ভিদ ও প্রাণীর কোষীয় সংগঠন</a:t>
            </a:r>
          </a:p>
          <a:p>
            <a:r>
              <a:rPr lang="bn-BD" sz="2400" dirty="0" smtClean="0">
                <a:solidFill>
                  <a:schemeClr val="bg1">
                    <a:lumMod val="75000"/>
                  </a:schemeClr>
                </a:solidFill>
                <a:latin typeface="NikoshBAN" pitchFamily="2" charset="0"/>
                <a:cs typeface="NikoshBAN" pitchFamily="2" charset="0"/>
              </a:rPr>
              <a:t>                     পৃষ্ঠা</a:t>
            </a:r>
            <a:r>
              <a:rPr lang="en-US" sz="2400" dirty="0" smtClean="0">
                <a:solidFill>
                  <a:schemeClr val="bg1">
                    <a:lumMod val="75000"/>
                  </a:schemeClr>
                </a:solidFill>
                <a:latin typeface="NikoshBAN" pitchFamily="2" charset="0"/>
                <a:cs typeface="NikoshBAN" pitchFamily="2" charset="0"/>
              </a:rPr>
              <a:t>:</a:t>
            </a:r>
            <a:r>
              <a:rPr lang="bn-BD" sz="2400" dirty="0" smtClean="0">
                <a:solidFill>
                  <a:schemeClr val="bg1">
                    <a:lumMod val="75000"/>
                  </a:schemeClr>
                </a:solidFill>
                <a:latin typeface="NikoshBAN" pitchFamily="2" charset="0"/>
                <a:cs typeface="NikoshBAN" pitchFamily="2" charset="0"/>
              </a:rPr>
              <a:t>২</a:t>
            </a:r>
            <a:r>
              <a:rPr lang="en-US" sz="2400" dirty="0" smtClean="0">
                <a:solidFill>
                  <a:schemeClr val="bg1">
                    <a:lumMod val="75000"/>
                  </a:schemeClr>
                </a:solidFill>
                <a:latin typeface="NikoshBAN" pitchFamily="2" charset="0"/>
                <a:cs typeface="NikoshBAN" pitchFamily="2" charset="0"/>
              </a:rPr>
              <a:t>4</a:t>
            </a:r>
            <a:endParaRPr lang="en-US" sz="2400" dirty="0">
              <a:solidFill>
                <a:schemeClr val="bg1">
                  <a:lumMod val="75000"/>
                </a:schemeClr>
              </a:solidFill>
              <a:latin typeface="NikoshBAN" pitchFamily="2" charset="0"/>
              <a:cs typeface="NikoshBAN" pitchFamily="2" charset="0"/>
            </a:endParaRPr>
          </a:p>
        </p:txBody>
      </p:sp>
      <p:pic>
        <p:nvPicPr>
          <p:cNvPr id="3" name="Picture 2"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 y="2514599"/>
            <a:ext cx="802957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60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6</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pSp>
        <p:nvGrpSpPr>
          <p:cNvPr id="8" name="Group 7"/>
          <p:cNvGrpSpPr/>
          <p:nvPr/>
        </p:nvGrpSpPr>
        <p:grpSpPr>
          <a:xfrm>
            <a:off x="2488643" y="587138"/>
            <a:ext cx="2659118" cy="950495"/>
            <a:chOff x="5943600" y="649705"/>
            <a:chExt cx="2659118" cy="95049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grpSpPr>
        <p:sp>
          <p:nvSpPr>
            <p:cNvPr id="9" name="Rectangle 8"/>
            <p:cNvSpPr/>
            <p:nvPr/>
          </p:nvSpPr>
          <p:spPr>
            <a:xfrm>
              <a:off x="5943600" y="649705"/>
              <a:ext cx="2659118" cy="95049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27449" y="866273"/>
              <a:ext cx="2091420" cy="517357"/>
            </a:xfrm>
            <a:prstGeom prst="rect">
              <a:avLst/>
            </a:prstGeom>
            <a:grp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effectLst>
                    <a:outerShdw blurRad="50800" dist="39000" dir="5460000" algn="tl">
                      <a:srgbClr val="000000">
                        <a:alpha val="38000"/>
                      </a:srgbClr>
                    </a:outerShdw>
                  </a:effectLst>
                  <a:latin typeface="NikoshBAN" pitchFamily="2" charset="0"/>
                  <a:cs typeface="NikoshBAN" pitchFamily="2" charset="0"/>
                </a:rPr>
                <a:t>শিখনফল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grpSp>
      <p:sp>
        <p:nvSpPr>
          <p:cNvPr id="11" name="Rectangle 10"/>
          <p:cNvSpPr/>
          <p:nvPr/>
        </p:nvSpPr>
        <p:spPr>
          <a:xfrm>
            <a:off x="224264" y="2129216"/>
            <a:ext cx="4589718" cy="707886"/>
          </a:xfrm>
          <a:prstGeom prst="rect">
            <a:avLst/>
          </a:prstGeom>
          <a:blipFill>
            <a:blip r:embed="rId3"/>
            <a:tile tx="0" ty="0" sx="100000" sy="100000" flip="none" algn="tl"/>
          </a:blipFill>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bn-BD" sz="4000" dirty="0">
                <a:latin typeface="NikoshBAN" pitchFamily="2" charset="0"/>
                <a:cs typeface="NikoshBAN" pitchFamily="2" charset="0"/>
              </a:rPr>
              <a:t>এই পাঠ শেষে শিক্ষার্থীরা-</a:t>
            </a:r>
            <a:r>
              <a:rPr lang="bn-BD" sz="4000" dirty="0" smtClean="0">
                <a:latin typeface="NikoshBAN" pitchFamily="2" charset="0"/>
                <a:cs typeface="NikoshBAN" pitchFamily="2" charset="0"/>
              </a:rPr>
              <a:t>--</a:t>
            </a:r>
            <a:endParaRPr lang="bn-BD" sz="4000" dirty="0">
              <a:latin typeface="NikoshBAN" pitchFamily="2" charset="0"/>
              <a:cs typeface="NikoshBAN" pitchFamily="2" charset="0"/>
            </a:endParaRPr>
          </a:p>
        </p:txBody>
      </p:sp>
      <p:sp>
        <p:nvSpPr>
          <p:cNvPr id="12" name="Rectangle 11"/>
          <p:cNvSpPr/>
          <p:nvPr/>
        </p:nvSpPr>
        <p:spPr>
          <a:xfrm>
            <a:off x="198116" y="3139440"/>
            <a:ext cx="6964684" cy="646331"/>
          </a:xfrm>
          <a:prstGeom prst="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r>
              <a:rPr lang="bn-BD" sz="3600" dirty="0" smtClean="0">
                <a:latin typeface="NikoshBAN" pitchFamily="2" charset="0"/>
                <a:cs typeface="NikoshBAN" pitchFamily="2" charset="0"/>
              </a:rPr>
              <a:t>১</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নিউক্লিয়াস </a:t>
            </a:r>
            <a:r>
              <a:rPr lang="bn-BD" sz="3600" dirty="0">
                <a:latin typeface="NikoshBAN" pitchFamily="2" charset="0"/>
                <a:cs typeface="NikoshBAN" pitchFamily="2" charset="0"/>
              </a:rPr>
              <a:t>এর অবস্থান </a:t>
            </a:r>
            <a:r>
              <a:rPr lang="en-US" sz="3600" dirty="0" err="1" smtClean="0">
                <a:latin typeface="NikoshBAN" pitchFamily="2" charset="0"/>
                <a:cs typeface="NikoshBAN" pitchFamily="2" charset="0"/>
              </a:rPr>
              <a:t>চিহ্নিত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bn-BD" sz="3600" dirty="0" smtClean="0">
                <a:latin typeface="NikoshBAN" pitchFamily="2" charset="0"/>
                <a:cs typeface="NikoshBAN" pitchFamily="2" charset="0"/>
              </a:rPr>
              <a:t> পারবে</a:t>
            </a:r>
            <a:endParaRPr lang="bn-BD" sz="3600" dirty="0">
              <a:latin typeface="NikoshBAN" pitchFamily="2" charset="0"/>
              <a:cs typeface="NikoshBAN" pitchFamily="2" charset="0"/>
            </a:endParaRPr>
          </a:p>
        </p:txBody>
      </p:sp>
      <p:sp>
        <p:nvSpPr>
          <p:cNvPr id="13" name="Rectangle 12"/>
          <p:cNvSpPr/>
          <p:nvPr/>
        </p:nvSpPr>
        <p:spPr>
          <a:xfrm>
            <a:off x="224264" y="3962400"/>
            <a:ext cx="7548136" cy="646331"/>
          </a:xfrm>
          <a:prstGeom prst="rect">
            <a:avLst/>
          </a:prstGeom>
          <a:blipFill>
            <a:blip r:embed="rId5"/>
            <a:tile tx="0" ty="0" sx="100000" sy="100000" flip="none" algn="tl"/>
          </a:blip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600" dirty="0" smtClean="0">
                <a:latin typeface="NikoshBAN" pitchFamily="2" charset="0"/>
                <a:cs typeface="NikoshBAN" pitchFamily="2" charset="0"/>
              </a:rPr>
              <a:t>2.</a:t>
            </a:r>
            <a:r>
              <a:rPr lang="bn-BD" sz="3600" dirty="0" smtClean="0">
                <a:latin typeface="NikoshBAN" pitchFamily="2" charset="0"/>
                <a:cs typeface="NikoshBAN" pitchFamily="2" charset="0"/>
              </a:rPr>
              <a:t>নিউক্লিয়াসের </a:t>
            </a:r>
            <a:r>
              <a:rPr lang="bn-BD" sz="3600" dirty="0">
                <a:latin typeface="NikoshBAN" pitchFamily="2" charset="0"/>
                <a:cs typeface="NikoshBAN" pitchFamily="2" charset="0"/>
              </a:rPr>
              <a:t>গঠন ব্যাখ্যা করতে </a:t>
            </a:r>
            <a:r>
              <a:rPr lang="bn-BD" sz="3600">
                <a:latin typeface="NikoshBAN" pitchFamily="2" charset="0"/>
                <a:cs typeface="NikoshBAN" pitchFamily="2" charset="0"/>
              </a:rPr>
              <a:t>পারবে </a:t>
            </a:r>
            <a:endParaRPr lang="bn-BD" sz="3600" dirty="0">
              <a:latin typeface="NikoshBAN" pitchFamily="2" charset="0"/>
              <a:cs typeface="NikoshBAN" pitchFamily="2" charset="0"/>
            </a:endParaRPr>
          </a:p>
        </p:txBody>
      </p:sp>
      <p:sp>
        <p:nvSpPr>
          <p:cNvPr id="14" name="Rectangle 13"/>
          <p:cNvSpPr/>
          <p:nvPr/>
        </p:nvSpPr>
        <p:spPr>
          <a:xfrm>
            <a:off x="206961" y="4907280"/>
            <a:ext cx="8784639" cy="646331"/>
          </a:xfrm>
          <a:prstGeom prst="rect">
            <a:avLst/>
          </a:prstGeom>
          <a:blipFill>
            <a:blip r:embed="rId6"/>
            <a:tile tx="0" ty="0" sx="100000" sy="100000" flip="none" algn="tl"/>
          </a:blip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600" dirty="0" smtClean="0">
                <a:latin typeface="NikoshBAN" pitchFamily="2" charset="0"/>
                <a:cs typeface="NikoshBAN" pitchFamily="2" charset="0"/>
              </a:rPr>
              <a:t>3.</a:t>
            </a:r>
            <a:r>
              <a:rPr lang="bn-BD" sz="3600" dirty="0" smtClean="0">
                <a:latin typeface="NikoshBAN" pitchFamily="2" charset="0"/>
                <a:cs typeface="NikoshBAN" pitchFamily="2" charset="0"/>
              </a:rPr>
              <a:t>নিউক্লিয়াসের </a:t>
            </a:r>
            <a:r>
              <a:rPr lang="bn-BD" sz="3600" dirty="0">
                <a:latin typeface="NikoshBAN" pitchFamily="2" charset="0"/>
                <a:cs typeface="NikoshBAN" pitchFamily="2" charset="0"/>
              </a:rPr>
              <a:t>চিত্র এঁকে বিভিন্ন অংশ চিহ্নিত করতে পারবে ।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766391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14" y="1216818"/>
            <a:ext cx="3897261" cy="41100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20128">
            <a:off x="5380088" y="1443037"/>
            <a:ext cx="31623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66837" y="433625"/>
            <a:ext cx="6705600" cy="783193"/>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চিত্রটিতে চিহ্নিত অংশটি দেখতে কেমন ? </a:t>
            </a:r>
            <a:endParaRPr lang="en-US" sz="4000" dirty="0">
              <a:latin typeface="NikoshBAN" pitchFamily="2" charset="0"/>
              <a:cs typeface="NikoshBAN" pitchFamily="2" charset="0"/>
            </a:endParaRPr>
          </a:p>
        </p:txBody>
      </p:sp>
      <p:sp>
        <p:nvSpPr>
          <p:cNvPr id="3" name="TextBox 2"/>
          <p:cNvSpPr txBox="1"/>
          <p:nvPr/>
        </p:nvSpPr>
        <p:spPr>
          <a:xfrm>
            <a:off x="3371850" y="5573002"/>
            <a:ext cx="20574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smtClean="0">
                <a:latin typeface="NikoshBAN" pitchFamily="2" charset="0"/>
                <a:cs typeface="NikoshBAN" pitchFamily="2" charset="0"/>
              </a:rPr>
              <a:t> </a:t>
            </a:r>
            <a:r>
              <a:rPr lang="bn-BD" sz="3200" dirty="0" smtClean="0">
                <a:solidFill>
                  <a:srgbClr val="0000FF"/>
                </a:solidFill>
                <a:latin typeface="NikoshBAN" pitchFamily="2" charset="0"/>
                <a:cs typeface="NikoshBAN" pitchFamily="2" charset="0"/>
              </a:rPr>
              <a:t>গোলাকার ঘন</a:t>
            </a:r>
            <a:endParaRPr lang="en-US" sz="3200" dirty="0">
              <a:latin typeface="NikoshBAN" pitchFamily="2" charset="0"/>
              <a:cs typeface="NikoshBAN" pitchFamily="2" charset="0"/>
            </a:endParaRPr>
          </a:p>
        </p:txBody>
      </p:sp>
      <p:sp>
        <p:nvSpPr>
          <p:cNvPr id="4" name="TextBox 3"/>
          <p:cNvSpPr txBox="1"/>
          <p:nvPr/>
        </p:nvSpPr>
        <p:spPr>
          <a:xfrm>
            <a:off x="1257300" y="433625"/>
            <a:ext cx="70104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চিত্র দুটিতে নিউক্লিয়াসের অবস্থান কোথায় ? </a:t>
            </a:r>
            <a:endParaRPr lang="en-US" sz="4000" dirty="0">
              <a:latin typeface="NikoshBAN" pitchFamily="2" charset="0"/>
              <a:cs typeface="NikoshBAN" pitchFamily="2" charset="0"/>
            </a:endParaRPr>
          </a:p>
        </p:txBody>
      </p:sp>
      <p:sp>
        <p:nvSpPr>
          <p:cNvPr id="5" name="TextBox 4"/>
          <p:cNvSpPr txBox="1"/>
          <p:nvPr/>
        </p:nvSpPr>
        <p:spPr>
          <a:xfrm>
            <a:off x="999397" y="5573001"/>
            <a:ext cx="768740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প্রানীকোষে </a:t>
            </a:r>
            <a:r>
              <a:rPr lang="bn-BD" sz="3600" dirty="0" smtClean="0">
                <a:solidFill>
                  <a:srgbClr val="0000FF"/>
                </a:solidFill>
                <a:latin typeface="NikoshBAN" pitchFamily="2" charset="0"/>
                <a:cs typeface="NikoshBAN" pitchFamily="2" charset="0"/>
              </a:rPr>
              <a:t>কেন্দ্রে</a:t>
            </a:r>
            <a:r>
              <a:rPr lang="bn-BD" sz="3600" dirty="0" smtClean="0">
                <a:latin typeface="NikoshBAN" pitchFamily="2" charset="0"/>
                <a:cs typeface="NikoshBAN" pitchFamily="2" charset="0"/>
              </a:rPr>
              <a:t> ,উদ্ভিদকোষে </a:t>
            </a:r>
            <a:r>
              <a:rPr lang="bn-BD" sz="3600" dirty="0" smtClean="0">
                <a:solidFill>
                  <a:srgbClr val="0000FF"/>
                </a:solidFill>
                <a:latin typeface="NikoshBAN" pitchFamily="2" charset="0"/>
                <a:cs typeface="NikoshBAN" pitchFamily="2" charset="0"/>
              </a:rPr>
              <a:t>কোষপ্রাচীরের কাছে </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9"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1"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2"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7</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Oval 5"/>
          <p:cNvSpPr/>
          <p:nvPr/>
        </p:nvSpPr>
        <p:spPr>
          <a:xfrm>
            <a:off x="2209800" y="2438400"/>
            <a:ext cx="1162050" cy="1219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172200" y="2286000"/>
            <a:ext cx="1319155" cy="1524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36074" y="505509"/>
            <a:ext cx="5629274"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গোলাকার ও ঘন বস্তুটির নাম কী  ?  </a:t>
            </a:r>
            <a:endParaRPr lang="en-US" sz="4000" dirty="0">
              <a:latin typeface="NikoshBAN" pitchFamily="2" charset="0"/>
              <a:cs typeface="NikoshBAN" pitchFamily="2" charset="0"/>
            </a:endParaRPr>
          </a:p>
        </p:txBody>
      </p:sp>
      <p:sp>
        <p:nvSpPr>
          <p:cNvPr id="7" name="TextBox 6"/>
          <p:cNvSpPr txBox="1"/>
          <p:nvPr/>
        </p:nvSpPr>
        <p:spPr>
          <a:xfrm>
            <a:off x="3703484" y="5583403"/>
            <a:ext cx="172576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নিউক্লিয়াস</a:t>
            </a:r>
            <a:r>
              <a:rPr lang="bn-BD" sz="3600" dirty="0" smtClean="0"/>
              <a:t> </a:t>
            </a:r>
            <a:endParaRPr lang="en-US" sz="3600" dirty="0"/>
          </a:p>
        </p:txBody>
      </p:sp>
      <p:pic>
        <p:nvPicPr>
          <p:cNvPr id="3074" name="Picture 2" descr="C:\Users\User\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598" y="1484673"/>
            <a:ext cx="3234102" cy="4036218"/>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5334000" y="1828800"/>
            <a:ext cx="1065785" cy="1066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41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ssolve">
                                      <p:cBhvr>
                                        <p:cTn id="12" dur="500"/>
                                        <p:tgtEl>
                                          <p:spTgt spid="512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22" presetClass="emph" presetSubtype="0" repeatCount="indefinite" fill="hold" grpId="1" nodeType="withEffect">
                                  <p:stCondLst>
                                    <p:cond delay="0"/>
                                  </p:stCondLst>
                                  <p:childTnLst>
                                    <p:animClr clrSpc="hsl" dir="cw">
                                      <p:cBhvr override="childStyle">
                                        <p:cTn id="17" dur="500" fill="hold"/>
                                        <p:tgtEl>
                                          <p:spTgt spid="6"/>
                                        </p:tgtEl>
                                        <p:attrNameLst>
                                          <p:attrName>style.color</p:attrName>
                                        </p:attrNameLst>
                                      </p:cBhvr>
                                      <p:by>
                                        <p:hsl h="-7200000" s="0" l="0"/>
                                      </p:by>
                                    </p:animClr>
                                    <p:animClr clrSpc="hsl" dir="cw">
                                      <p:cBhvr>
                                        <p:cTn id="18" dur="500" fill="hold"/>
                                        <p:tgtEl>
                                          <p:spTgt spid="6"/>
                                        </p:tgtEl>
                                        <p:attrNameLst>
                                          <p:attrName>fillcolor</p:attrName>
                                        </p:attrNameLst>
                                      </p:cBhvr>
                                      <p:by>
                                        <p:hsl h="-7200000" s="0" l="0"/>
                                      </p:by>
                                    </p:animClr>
                                    <p:animClr clrSpc="hsl" dir="cw">
                                      <p:cBhvr>
                                        <p:cTn id="19" dur="500" fill="hold"/>
                                        <p:tgtEl>
                                          <p:spTgt spid="6"/>
                                        </p:tgtEl>
                                        <p:attrNameLst>
                                          <p:attrName>stroke.color</p:attrName>
                                        </p:attrNameLst>
                                      </p:cBhvr>
                                      <p:by>
                                        <p:hsl h="-7200000" s="0" l="0"/>
                                      </p:by>
                                    </p:animClr>
                                    <p:set>
                                      <p:cBhvr>
                                        <p:cTn id="20" dur="500" fill="hold"/>
                                        <p:tgtEl>
                                          <p:spTgt spid="6"/>
                                        </p:tgtEl>
                                        <p:attrNameLst>
                                          <p:attrName>fill.type</p:attrName>
                                        </p:attrNameLst>
                                      </p:cBhvr>
                                      <p:to>
                                        <p:strVal val="solid"/>
                                      </p:to>
                                    </p:set>
                                  </p:childTnLst>
                                </p:cTn>
                              </p:par>
                              <p:par>
                                <p:cTn id="21" presetID="9" presetClass="entr" presetSubtype="0"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dissolve">
                                      <p:cBhvr>
                                        <p:cTn id="23" dur="500"/>
                                        <p:tgtEl>
                                          <p:spTgt spid="512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22" presetClass="emph" presetSubtype="0" repeatCount="indefinite" fill="hold" grpId="1" nodeType="withEffect">
                                  <p:stCondLst>
                                    <p:cond delay="0"/>
                                  </p:stCondLst>
                                  <p:childTnLst>
                                    <p:animClr clrSpc="hsl" dir="cw">
                                      <p:cBhvr override="childStyle">
                                        <p:cTn id="28" dur="500" fill="hold"/>
                                        <p:tgtEl>
                                          <p:spTgt spid="13"/>
                                        </p:tgtEl>
                                        <p:attrNameLst>
                                          <p:attrName>style.color</p:attrName>
                                        </p:attrNameLst>
                                      </p:cBhvr>
                                      <p:by>
                                        <p:hsl h="-7200000" s="0" l="0"/>
                                      </p:by>
                                    </p:animClr>
                                    <p:animClr clrSpc="hsl" dir="cw">
                                      <p:cBhvr>
                                        <p:cTn id="29" dur="500" fill="hold"/>
                                        <p:tgtEl>
                                          <p:spTgt spid="13"/>
                                        </p:tgtEl>
                                        <p:attrNameLst>
                                          <p:attrName>fillcolor</p:attrName>
                                        </p:attrNameLst>
                                      </p:cBhvr>
                                      <p:by>
                                        <p:hsl h="-7200000" s="0" l="0"/>
                                      </p:by>
                                    </p:animClr>
                                    <p:animClr clrSpc="hsl" dir="cw">
                                      <p:cBhvr>
                                        <p:cTn id="30" dur="500" fill="hold"/>
                                        <p:tgtEl>
                                          <p:spTgt spid="13"/>
                                        </p:tgtEl>
                                        <p:attrNameLst>
                                          <p:attrName>stroke.color</p:attrName>
                                        </p:attrNameLst>
                                      </p:cBhvr>
                                      <p:by>
                                        <p:hsl h="-7200000" s="0" l="0"/>
                                      </p:by>
                                    </p:animClr>
                                    <p:set>
                                      <p:cBhvr>
                                        <p:cTn id="31" dur="500" fill="hold"/>
                                        <p:tgtEl>
                                          <p:spTgt spid="13"/>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par>
                                <p:cTn id="42" presetID="9" presetClass="exit" presetSubtype="0" fill="hold" grpId="0" nodeType="withEffect">
                                  <p:stCondLst>
                                    <p:cond delay="0"/>
                                  </p:stCondLst>
                                  <p:childTnLst>
                                    <p:animEffect transition="out" filter="dissolv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9"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nodeType="clickEffect">
                                  <p:stCondLst>
                                    <p:cond delay="0"/>
                                  </p:stCondLst>
                                  <p:childTnLst>
                                    <p:animEffect transition="out" filter="dissolve">
                                      <p:cBhvr>
                                        <p:cTn id="59" dur="500"/>
                                        <p:tgtEl>
                                          <p:spTgt spid="5124"/>
                                        </p:tgtEl>
                                      </p:cBhvr>
                                    </p:animEffect>
                                    <p:set>
                                      <p:cBhvr>
                                        <p:cTn id="60" dur="1" fill="hold">
                                          <p:stCondLst>
                                            <p:cond delay="499"/>
                                          </p:stCondLst>
                                        </p:cTn>
                                        <p:tgtEl>
                                          <p:spTgt spid="5124"/>
                                        </p:tgtEl>
                                        <p:attrNameLst>
                                          <p:attrName>style.visibility</p:attrName>
                                        </p:attrNameLst>
                                      </p:cBhvr>
                                      <p:to>
                                        <p:strVal val="hidden"/>
                                      </p:to>
                                    </p:set>
                                  </p:childTnLst>
                                </p:cTn>
                              </p:par>
                              <p:par>
                                <p:cTn id="61" presetID="9" presetClass="exit" presetSubtype="0" fill="hold" grpId="2" nodeType="withEffect">
                                  <p:stCondLst>
                                    <p:cond delay="0"/>
                                  </p:stCondLst>
                                  <p:childTnLst>
                                    <p:animEffect transition="out" filter="dissolv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9"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dissolve">
                                      <p:cBhvr>
                                        <p:cTn id="69" dur="500"/>
                                        <p:tgtEl>
                                          <p:spTgt spid="4"/>
                                        </p:tgtEl>
                                      </p:cBhvr>
                                    </p:animEffect>
                                  </p:childTnLst>
                                </p:cTn>
                              </p:par>
                              <p:par>
                                <p:cTn id="70" presetID="9" presetClass="entr" presetSubtype="0" fill="hold" nodeType="withEffect">
                                  <p:stCondLst>
                                    <p:cond delay="0"/>
                                  </p:stCondLst>
                                  <p:childTnLst>
                                    <p:set>
                                      <p:cBhvr>
                                        <p:cTn id="71" dur="1" fill="hold">
                                          <p:stCondLst>
                                            <p:cond delay="0"/>
                                          </p:stCondLst>
                                        </p:cTn>
                                        <p:tgtEl>
                                          <p:spTgt spid="3074"/>
                                        </p:tgtEl>
                                        <p:attrNameLst>
                                          <p:attrName>style.visibility</p:attrName>
                                        </p:attrNameLst>
                                      </p:cBhvr>
                                      <p:to>
                                        <p:strVal val="visible"/>
                                      </p:to>
                                    </p:set>
                                    <p:animEffect transition="in" filter="dissolve">
                                      <p:cBhvr>
                                        <p:cTn id="72" dur="500"/>
                                        <p:tgtEl>
                                          <p:spTgt spid="307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dissolve">
                                      <p:cBhvr>
                                        <p:cTn id="75" dur="500"/>
                                        <p:tgtEl>
                                          <p:spTgt spid="18"/>
                                        </p:tgtEl>
                                      </p:cBhvr>
                                    </p:animEffect>
                                  </p:childTnLst>
                                </p:cTn>
                              </p:par>
                              <p:par>
                                <p:cTn id="76" presetID="22" presetClass="emph" presetSubtype="0" repeatCount="indefinite" fill="hold" grpId="1" nodeType="withEffect">
                                  <p:stCondLst>
                                    <p:cond delay="0"/>
                                  </p:stCondLst>
                                  <p:childTnLst>
                                    <p:animClr clrSpc="hsl" dir="cw">
                                      <p:cBhvr override="childStyle">
                                        <p:cTn id="77" dur="500" fill="hold"/>
                                        <p:tgtEl>
                                          <p:spTgt spid="18"/>
                                        </p:tgtEl>
                                        <p:attrNameLst>
                                          <p:attrName>style.color</p:attrName>
                                        </p:attrNameLst>
                                      </p:cBhvr>
                                      <p:by>
                                        <p:hsl h="-7200000" s="0" l="0"/>
                                      </p:by>
                                    </p:animClr>
                                    <p:animClr clrSpc="hsl" dir="cw">
                                      <p:cBhvr>
                                        <p:cTn id="78" dur="500" fill="hold"/>
                                        <p:tgtEl>
                                          <p:spTgt spid="18"/>
                                        </p:tgtEl>
                                        <p:attrNameLst>
                                          <p:attrName>fillcolor</p:attrName>
                                        </p:attrNameLst>
                                      </p:cBhvr>
                                      <p:by>
                                        <p:hsl h="-7200000" s="0" l="0"/>
                                      </p:by>
                                    </p:animClr>
                                    <p:animClr clrSpc="hsl" dir="cw">
                                      <p:cBhvr>
                                        <p:cTn id="79" dur="500" fill="hold"/>
                                        <p:tgtEl>
                                          <p:spTgt spid="18"/>
                                        </p:tgtEl>
                                        <p:attrNameLst>
                                          <p:attrName>stroke.color</p:attrName>
                                        </p:attrNameLst>
                                      </p:cBhvr>
                                      <p:by>
                                        <p:hsl h="-7200000" s="0" l="0"/>
                                      </p:by>
                                    </p:animClr>
                                    <p:set>
                                      <p:cBhvr>
                                        <p:cTn id="80" dur="500" fill="hold"/>
                                        <p:tgtEl>
                                          <p:spTgt spid="18"/>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dissolve">
                                      <p:cBhvr>
                                        <p:cTn id="8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5" grpId="0" animBg="1"/>
      <p:bldP spid="6" grpId="0" animBg="1"/>
      <p:bldP spid="6" grpId="1" animBg="1"/>
      <p:bldP spid="13" grpId="0" animBg="1"/>
      <p:bldP spid="13" grpId="1" animBg="1"/>
      <p:bldP spid="13" grpId="2" animBg="1"/>
      <p:bldP spid="15" grpId="0" animBg="1"/>
      <p:bldP spid="15" grpId="1" animBg="1"/>
      <p:bldP spid="7" grpId="0" animBg="1"/>
      <p:bldP spid="7" grpId="1"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399" y="5881444"/>
            <a:ext cx="6629401" cy="578882"/>
          </a:xfrm>
          <a:prstGeom prst="round2Diag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 সাইটোপ্লাজম থেকে </a:t>
            </a:r>
            <a:r>
              <a:rPr lang="bn-BD" sz="2800" dirty="0" smtClean="0">
                <a:solidFill>
                  <a:srgbClr val="0000FF"/>
                </a:solidFill>
                <a:latin typeface="NikoshBAN" pitchFamily="2" charset="0"/>
                <a:cs typeface="NikoshBAN" pitchFamily="2" charset="0"/>
              </a:rPr>
              <a:t>নিউক্লিয়াস </a:t>
            </a:r>
            <a:r>
              <a:rPr lang="bn-BD" sz="2800" dirty="0" smtClean="0">
                <a:solidFill>
                  <a:schemeClr val="tx1"/>
                </a:solidFill>
                <a:latin typeface="NikoshBAN" pitchFamily="2" charset="0"/>
                <a:cs typeface="NikoshBAN" pitchFamily="2" charset="0"/>
              </a:rPr>
              <a:t>কে</a:t>
            </a:r>
            <a:r>
              <a:rPr lang="bn-BD" sz="2800" dirty="0" smtClean="0">
                <a:solidFill>
                  <a:srgbClr val="0000FF"/>
                </a:solidFill>
                <a:latin typeface="NikoshBAN" pitchFamily="2" charset="0"/>
                <a:cs typeface="NikoshBAN" pitchFamily="2" charset="0"/>
              </a:rPr>
              <a:t> আলাদা </a:t>
            </a:r>
            <a:r>
              <a:rPr lang="bn-BD" sz="2800" dirty="0" smtClean="0">
                <a:latin typeface="NikoshBAN" pitchFamily="2" charset="0"/>
                <a:cs typeface="NikoshBAN" pitchFamily="2" charset="0"/>
              </a:rPr>
              <a:t>করে রাখে ।   </a:t>
            </a:r>
            <a:endParaRPr lang="en-US" sz="2800" dirty="0">
              <a:latin typeface="NikoshBAN" pitchFamily="2" charset="0"/>
              <a:cs typeface="NikoshBAN" pitchFamily="2" charset="0"/>
            </a:endParaRPr>
          </a:p>
        </p:txBody>
      </p:sp>
      <p:sp>
        <p:nvSpPr>
          <p:cNvPr id="11" name="TextBox 10"/>
          <p:cNvSpPr txBox="1"/>
          <p:nvPr/>
        </p:nvSpPr>
        <p:spPr>
          <a:xfrm>
            <a:off x="1599446" y="246142"/>
            <a:ext cx="6185058" cy="715089"/>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600" dirty="0" smtClean="0">
                <a:latin typeface="NikoshBAN" pitchFamily="2" charset="0"/>
                <a:cs typeface="NikoshBAN" pitchFamily="2" charset="0"/>
              </a:rPr>
              <a:t>চিহ্নিত অংশটির নাম কী –কেমন দেখতে ?  </a:t>
            </a:r>
            <a:endParaRPr lang="en-US" sz="3600" dirty="0">
              <a:latin typeface="NikoshBAN" pitchFamily="2" charset="0"/>
              <a:cs typeface="NikoshBAN" pitchFamily="2" charset="0"/>
            </a:endParaRPr>
          </a:p>
        </p:txBody>
      </p:sp>
      <p:sp>
        <p:nvSpPr>
          <p:cNvPr id="12" name="TextBox 11"/>
          <p:cNvSpPr txBox="1"/>
          <p:nvPr/>
        </p:nvSpPr>
        <p:spPr>
          <a:xfrm>
            <a:off x="7146712" y="2957155"/>
            <a:ext cx="1840558"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নিউক্লিওপ্লাজম</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6" name="TextBox 15"/>
          <p:cNvSpPr txBox="1"/>
          <p:nvPr/>
        </p:nvSpPr>
        <p:spPr>
          <a:xfrm>
            <a:off x="7181861" y="2468879"/>
            <a:ext cx="1812574"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নিউক্লিওলাস</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22" name="TextBox 21"/>
          <p:cNvSpPr txBox="1"/>
          <p:nvPr/>
        </p:nvSpPr>
        <p:spPr>
          <a:xfrm>
            <a:off x="1016479" y="334276"/>
            <a:ext cx="7350992" cy="646986"/>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smtClean="0">
                <a:latin typeface="NikoshBAN" pitchFamily="2" charset="0"/>
                <a:cs typeface="NikoshBAN" pitchFamily="2" charset="0"/>
              </a:rPr>
              <a:t>নিউক্লিয়াসের ভিতরে সুতার মত অঙ্গাণু দেখতে পাচ্ছ কী ?  </a:t>
            </a:r>
            <a:endParaRPr lang="en-US" sz="3200" dirty="0">
              <a:latin typeface="NikoshBAN" pitchFamily="2" charset="0"/>
              <a:cs typeface="NikoshBAN" pitchFamily="2" charset="0"/>
            </a:endParaRPr>
          </a:p>
        </p:txBody>
      </p:sp>
      <p:sp>
        <p:nvSpPr>
          <p:cNvPr id="23" name="TextBox 22"/>
          <p:cNvSpPr txBox="1"/>
          <p:nvPr/>
        </p:nvSpPr>
        <p:spPr>
          <a:xfrm>
            <a:off x="2568239" y="5796233"/>
            <a:ext cx="4181735" cy="578882"/>
          </a:xfrm>
          <a:prstGeom prst="round2Diag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এই অংগাণুটি </a:t>
            </a:r>
            <a:r>
              <a:rPr lang="bn-BD" sz="2800" dirty="0" smtClean="0">
                <a:solidFill>
                  <a:srgbClr val="0000FF"/>
                </a:solidFill>
                <a:latin typeface="NikoshBAN" pitchFamily="2" charset="0"/>
                <a:cs typeface="NikoshBAN" pitchFamily="2" charset="0"/>
              </a:rPr>
              <a:t>ক্রোমাটিন তন্তু </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24" name="TextBox 23"/>
          <p:cNvSpPr txBox="1"/>
          <p:nvPr/>
        </p:nvSpPr>
        <p:spPr>
          <a:xfrm>
            <a:off x="2101144" y="402380"/>
            <a:ext cx="5061625" cy="578882"/>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নিউক্লিয়াসের  আবরণ কী কাজ করে  ? </a:t>
            </a:r>
            <a:endParaRPr lang="en-US" sz="2800" dirty="0">
              <a:latin typeface="NikoshBAN" pitchFamily="2" charset="0"/>
              <a:cs typeface="NikoshBAN" pitchFamily="2" charset="0"/>
            </a:endParaRPr>
          </a:p>
        </p:txBody>
      </p:sp>
      <p:pic>
        <p:nvPicPr>
          <p:cNvPr id="21" name="Picture 2"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972139" y="1556130"/>
            <a:ext cx="3234102" cy="3727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24" descr="C:\Users\User\Desktop\Cell\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57128" r="6748" b="8809"/>
          <a:stretch/>
        </p:blipFill>
        <p:spPr bwMode="auto">
          <a:xfrm rot="10800000">
            <a:off x="5148870" y="4167407"/>
            <a:ext cx="583665" cy="7620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073711" y="430211"/>
            <a:ext cx="3022289"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3200" dirty="0" smtClean="0">
                <a:latin typeface="NikoshBAN" pitchFamily="2" charset="0"/>
                <a:cs typeface="NikoshBAN" pitchFamily="2" charset="0"/>
              </a:rPr>
              <a:t>ক্রোমাটিন তন্তুর কাজ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pic>
        <p:nvPicPr>
          <p:cNvPr id="5122" name="Picture 2" descr="C:\Users\User\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940" y="1556130"/>
            <a:ext cx="3783115" cy="3621645"/>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a:stCxn id="16" idx="2"/>
          </p:cNvCxnSpPr>
          <p:nvPr/>
        </p:nvCxnSpPr>
        <p:spPr>
          <a:xfrm flipH="1" flipV="1">
            <a:off x="3962400" y="2818205"/>
            <a:ext cx="3219461" cy="82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589189" y="3433761"/>
            <a:ext cx="2552245" cy="657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6" descr="C:\Users\User\Desktop\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4514" y="1474564"/>
            <a:ext cx="3994886" cy="34871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User\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5340" y="1474564"/>
            <a:ext cx="3934634" cy="36216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99628" y="430211"/>
            <a:ext cx="4920269"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2800" dirty="0" smtClean="0">
                <a:latin typeface="NikoshBAN" pitchFamily="2" charset="0"/>
                <a:cs typeface="NikoshBAN" pitchFamily="2" charset="0"/>
              </a:rPr>
              <a:t>নিউক্লিয়াসের বাইরের আবরণকে কী বলে ? </a:t>
            </a:r>
            <a:endParaRPr lang="en-US" sz="2800" dirty="0">
              <a:latin typeface="NikoshBAN" pitchFamily="2" charset="0"/>
              <a:cs typeface="NikoshBAN" pitchFamily="2" charset="0"/>
            </a:endParaRPr>
          </a:p>
        </p:txBody>
      </p:sp>
      <p:sp>
        <p:nvSpPr>
          <p:cNvPr id="3" name="TextBox 2"/>
          <p:cNvSpPr txBox="1"/>
          <p:nvPr/>
        </p:nvSpPr>
        <p:spPr>
          <a:xfrm>
            <a:off x="3088163" y="5881444"/>
            <a:ext cx="2743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নিউক্লিয় আবরণী</a:t>
            </a:r>
            <a:endParaRPr lang="en-US" sz="3600" dirty="0">
              <a:latin typeface="NikoshBAN" pitchFamily="2" charset="0"/>
              <a:cs typeface="NikoshBAN" pitchFamily="2" charset="0"/>
            </a:endParaRPr>
          </a:p>
        </p:txBody>
      </p:sp>
      <p:pic>
        <p:nvPicPr>
          <p:cNvPr id="36" name="Picture 2" descr="C:\Users\User\Desktop\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103" y="1644926"/>
            <a:ext cx="3276600" cy="3276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Picture 11" descr="C:\Users\User\Desktop\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352" y="1103573"/>
            <a:ext cx="4060869" cy="3962400"/>
          </a:xfrm>
          <a:prstGeom prst="rect">
            <a:avLst/>
          </a:prstGeom>
          <a:ln>
            <a:noFill/>
          </a:ln>
          <a:effectLst>
            <a:softEdge rad="112500"/>
          </a:effectLst>
          <a:extLst/>
        </p:spPr>
      </p:pic>
      <p:sp>
        <p:nvSpPr>
          <p:cNvPr id="38" name="TextBox 37"/>
          <p:cNvSpPr txBox="1"/>
          <p:nvPr/>
        </p:nvSpPr>
        <p:spPr>
          <a:xfrm>
            <a:off x="2412722" y="5987393"/>
            <a:ext cx="4953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জীবের বৈশিষ্ট্য </a:t>
            </a:r>
            <a:r>
              <a:rPr lang="bn-BD" sz="2800" dirty="0" smtClean="0">
                <a:solidFill>
                  <a:srgbClr val="0000FF"/>
                </a:solidFill>
                <a:latin typeface="NikoshBAN" pitchFamily="2" charset="0"/>
                <a:cs typeface="NikoshBAN" pitchFamily="2" charset="0"/>
              </a:rPr>
              <a:t>পরবর্তী প্রজন্মে </a:t>
            </a:r>
            <a:r>
              <a:rPr lang="bn-BD" sz="2800" dirty="0" smtClean="0">
                <a:latin typeface="NikoshBAN" pitchFamily="2" charset="0"/>
                <a:cs typeface="NikoshBAN" pitchFamily="2" charset="0"/>
              </a:rPr>
              <a:t>নিয়ে যাওয়া  </a:t>
            </a:r>
            <a:endParaRPr lang="en-US" sz="2800" dirty="0">
              <a:latin typeface="NikoshBAN" pitchFamily="2" charset="0"/>
              <a:cs typeface="NikoshBAN" pitchFamily="2" charset="0"/>
            </a:endParaRPr>
          </a:p>
        </p:txBody>
      </p:sp>
      <p:sp>
        <p:nvSpPr>
          <p:cNvPr id="39" name="TextBox 38"/>
          <p:cNvSpPr txBox="1"/>
          <p:nvPr/>
        </p:nvSpPr>
        <p:spPr>
          <a:xfrm>
            <a:off x="6994822" y="5065973"/>
            <a:ext cx="1093326"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চিত্র</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খ </a:t>
            </a:r>
            <a:endParaRPr lang="en-US" sz="2800" dirty="0">
              <a:latin typeface="NikoshBAN" pitchFamily="2" charset="0"/>
              <a:cs typeface="NikoshBAN" pitchFamily="2" charset="0"/>
            </a:endParaRPr>
          </a:p>
        </p:txBody>
      </p:sp>
      <p:sp>
        <p:nvSpPr>
          <p:cNvPr id="40" name="TextBox 39"/>
          <p:cNvSpPr txBox="1"/>
          <p:nvPr/>
        </p:nvSpPr>
        <p:spPr>
          <a:xfrm>
            <a:off x="2057400" y="5182996"/>
            <a:ext cx="1016311"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চিত্র </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ক</a:t>
            </a:r>
            <a:endParaRPr lang="en-US" sz="2800" dirty="0">
              <a:latin typeface="NikoshBAN" pitchFamily="2" charset="0"/>
              <a:cs typeface="NikoshBAN" pitchFamily="2" charset="0"/>
            </a:endParaRPr>
          </a:p>
        </p:txBody>
      </p:sp>
      <p:sp>
        <p:nvSpPr>
          <p:cNvPr id="41" name="Curved Up Arrow 40"/>
          <p:cNvSpPr/>
          <p:nvPr/>
        </p:nvSpPr>
        <p:spPr>
          <a:xfrm>
            <a:off x="3429000" y="2787295"/>
            <a:ext cx="2362200" cy="594955"/>
          </a:xfrm>
          <a:prstGeom prst="curvedUp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urved Up Arrow 41"/>
          <p:cNvSpPr/>
          <p:nvPr/>
        </p:nvSpPr>
        <p:spPr>
          <a:xfrm>
            <a:off x="5455583" y="2818205"/>
            <a:ext cx="1910139" cy="594955"/>
          </a:xfrm>
          <a:prstGeom prst="curvedUp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15801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9" presetClass="exit" presetSubtype="0" fill="hold" grpId="1" nodeType="withEffect">
                                  <p:stCondLst>
                                    <p:cond delay="0"/>
                                  </p:stCondLst>
                                  <p:childTnLst>
                                    <p:animEffect transition="out" filter="dissolv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dissolve">
                                      <p:cBhvr>
                                        <p:cTn id="29" dur="500"/>
                                        <p:tgtEl>
                                          <p:spTgt spid="24"/>
                                        </p:tgtEl>
                                      </p:cBhvr>
                                    </p:animEffect>
                                  </p:childTnLst>
                                </p:cTn>
                              </p:par>
                              <p:par>
                                <p:cTn id="30" presetID="9"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par>
                                <p:cTn id="33" presetID="9"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par>
                                <p:cTn id="36" presetID="6" presetClass="emph" presetSubtype="0" repeatCount="indefinite" fill="hold" nodeType="withEffect">
                                  <p:stCondLst>
                                    <p:cond delay="0"/>
                                  </p:stCondLst>
                                  <p:childTnLst>
                                    <p:animScale>
                                      <p:cBhvr>
                                        <p:cTn id="37" dur="2000" fill="hold"/>
                                        <p:tgtEl>
                                          <p:spTgt spid="25"/>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9" presetClass="exit" presetSubtype="0" fill="hold" grpId="1" nodeType="withEffect">
                                  <p:stCondLst>
                                    <p:cond delay="0"/>
                                  </p:stCondLst>
                                  <p:childTnLst>
                                    <p:animEffect transition="out" filter="dissolv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par>
                                <p:cTn id="57" presetID="9"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dissolve">
                                      <p:cBhvr>
                                        <p:cTn id="59" dur="500"/>
                                        <p:tgtEl>
                                          <p:spTgt spid="11"/>
                                        </p:tgtEl>
                                      </p:cBhvr>
                                    </p:animEffect>
                                  </p:childTnLst>
                                </p:cTn>
                              </p:par>
                              <p:par>
                                <p:cTn id="60" presetID="9" presetClass="entr" presetSubtype="0" fill="hold" nodeType="withEffect">
                                  <p:stCondLst>
                                    <p:cond delay="0"/>
                                  </p:stCondLst>
                                  <p:childTnLst>
                                    <p:set>
                                      <p:cBhvr>
                                        <p:cTn id="61" dur="1" fill="hold">
                                          <p:stCondLst>
                                            <p:cond delay="0"/>
                                          </p:stCondLst>
                                        </p:cTn>
                                        <p:tgtEl>
                                          <p:spTgt spid="5122"/>
                                        </p:tgtEl>
                                        <p:attrNameLst>
                                          <p:attrName>style.visibility</p:attrName>
                                        </p:attrNameLst>
                                      </p:cBhvr>
                                      <p:to>
                                        <p:strVal val="visible"/>
                                      </p:to>
                                    </p:set>
                                    <p:animEffect transition="in" filter="dissolve">
                                      <p:cBhvr>
                                        <p:cTn id="62" dur="500"/>
                                        <p:tgtEl>
                                          <p:spTgt spid="5122"/>
                                        </p:tgtEl>
                                      </p:cBhvr>
                                    </p:animEffect>
                                  </p:childTnLst>
                                </p:cTn>
                              </p:par>
                              <p:par>
                                <p:cTn id="63" presetID="20"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edge">
                                      <p:cBhvr>
                                        <p:cTn id="65" dur="20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dissolv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xit" presetSubtype="0" fill="hold" grpId="1" nodeType="clickEffect">
                                  <p:stCondLst>
                                    <p:cond delay="0"/>
                                  </p:stCondLst>
                                  <p:childTnLst>
                                    <p:animEffect transition="out" filter="dissolv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9" presetClass="exit" presetSubtype="0" fill="hold" nodeType="withEffect">
                                  <p:stCondLst>
                                    <p:cond delay="0"/>
                                  </p:stCondLst>
                                  <p:childTnLst>
                                    <p:animEffect transition="out" filter="dissolve">
                                      <p:cBhvr>
                                        <p:cTn id="77" dur="500"/>
                                        <p:tgtEl>
                                          <p:spTgt spid="34"/>
                                        </p:tgtEl>
                                      </p:cBhvr>
                                    </p:animEffect>
                                    <p:set>
                                      <p:cBhvr>
                                        <p:cTn id="78" dur="1" fill="hold">
                                          <p:stCondLst>
                                            <p:cond delay="499"/>
                                          </p:stCondLst>
                                        </p:cTn>
                                        <p:tgtEl>
                                          <p:spTgt spid="34"/>
                                        </p:tgtEl>
                                        <p:attrNameLst>
                                          <p:attrName>style.visibility</p:attrName>
                                        </p:attrNameLst>
                                      </p:cBhvr>
                                      <p:to>
                                        <p:strVal val="hidden"/>
                                      </p:to>
                                    </p:set>
                                  </p:childTnLst>
                                </p:cTn>
                              </p:par>
                              <p:par>
                                <p:cTn id="79" presetID="9"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dissolv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dissolv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xit" presetSubtype="0" fill="hold" grpId="1" nodeType="clickEffect">
                                  <p:stCondLst>
                                    <p:cond delay="0"/>
                                  </p:stCondLst>
                                  <p:childTnLst>
                                    <p:animEffect transition="out" filter="dissolve">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5122"/>
                                        </p:tgtEl>
                                      </p:cBhvr>
                                    </p:animEffect>
                                    <p:set>
                                      <p:cBhvr>
                                        <p:cTn id="94" dur="1" fill="hold">
                                          <p:stCondLst>
                                            <p:cond delay="499"/>
                                          </p:stCondLst>
                                        </p:cTn>
                                        <p:tgtEl>
                                          <p:spTgt spid="5122"/>
                                        </p:tgtEl>
                                        <p:attrNameLst>
                                          <p:attrName>style.visibility</p:attrName>
                                        </p:attrNameLst>
                                      </p:cBhvr>
                                      <p:to>
                                        <p:strVal val="hidden"/>
                                      </p:to>
                                    </p:set>
                                  </p:childTnLst>
                                </p:cTn>
                              </p:par>
                              <p:par>
                                <p:cTn id="95" presetID="9" presetClass="exit" presetSubtype="0" fill="hold" grpId="1" nodeType="withEffect">
                                  <p:stCondLst>
                                    <p:cond delay="0"/>
                                  </p:stCondLst>
                                  <p:childTnLst>
                                    <p:animEffect transition="out" filter="dissolve">
                                      <p:cBhvr>
                                        <p:cTn id="96" dur="200"/>
                                        <p:tgtEl>
                                          <p:spTgt spid="11"/>
                                        </p:tgtEl>
                                      </p:cBhvr>
                                    </p:animEffect>
                                    <p:set>
                                      <p:cBhvr>
                                        <p:cTn id="97" dur="1" fill="hold">
                                          <p:stCondLst>
                                            <p:cond delay="199"/>
                                          </p:stCondLst>
                                        </p:cTn>
                                        <p:tgtEl>
                                          <p:spTgt spid="11"/>
                                        </p:tgtEl>
                                        <p:attrNameLst>
                                          <p:attrName>style.visibility</p:attrName>
                                        </p:attrNameLst>
                                      </p:cBhvr>
                                      <p:to>
                                        <p:strVal val="hidden"/>
                                      </p:to>
                                    </p:set>
                                  </p:childTnLst>
                                </p:cTn>
                              </p:par>
                              <p:par>
                                <p:cTn id="98" presetID="9"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dissolve">
                                      <p:cBhvr>
                                        <p:cTn id="100" dur="500"/>
                                        <p:tgtEl>
                                          <p:spTgt spid="22"/>
                                        </p:tgtEl>
                                      </p:cBhvr>
                                    </p:animEffect>
                                  </p:childTnLst>
                                </p:cTn>
                              </p:par>
                              <p:par>
                                <p:cTn id="101" presetID="9" presetClass="entr" presetSubtype="0"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dissolve">
                                      <p:cBhvr>
                                        <p:cTn id="103" dur="50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dissolve">
                                      <p:cBhvr>
                                        <p:cTn id="108" dur="500"/>
                                        <p:tgtEl>
                                          <p:spTgt spid="23"/>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xit" presetSubtype="0" fill="hold" grpId="1" nodeType="clickEffect">
                                  <p:stCondLst>
                                    <p:cond delay="0"/>
                                  </p:stCondLst>
                                  <p:childTnLst>
                                    <p:animEffect transition="out" filter="dissolve">
                                      <p:cBhvr>
                                        <p:cTn id="112" dur="500"/>
                                        <p:tgtEl>
                                          <p:spTgt spid="23"/>
                                        </p:tgtEl>
                                      </p:cBhvr>
                                    </p:animEffect>
                                    <p:set>
                                      <p:cBhvr>
                                        <p:cTn id="113" dur="1" fill="hold">
                                          <p:stCondLst>
                                            <p:cond delay="499"/>
                                          </p:stCondLst>
                                        </p:cTn>
                                        <p:tgtEl>
                                          <p:spTgt spid="23"/>
                                        </p:tgtEl>
                                        <p:attrNameLst>
                                          <p:attrName>style.visibility</p:attrName>
                                        </p:attrNameLst>
                                      </p:cBhvr>
                                      <p:to>
                                        <p:strVal val="hidden"/>
                                      </p:to>
                                    </p:set>
                                  </p:childTnLst>
                                </p:cTn>
                              </p:par>
                              <p:par>
                                <p:cTn id="114" presetID="9" presetClass="exit" presetSubtype="0" fill="hold" nodeType="withEffect">
                                  <p:stCondLst>
                                    <p:cond delay="0"/>
                                  </p:stCondLst>
                                  <p:childTnLst>
                                    <p:animEffect transition="out" filter="dissolv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9" presetClass="exit" presetSubtype="0" fill="hold" nodeType="withEffect">
                                  <p:stCondLst>
                                    <p:cond delay="0"/>
                                  </p:stCondLst>
                                  <p:childTnLst>
                                    <p:animEffect transition="out" filter="dissolve">
                                      <p:cBhvr>
                                        <p:cTn id="118" dur="500"/>
                                        <p:tgtEl>
                                          <p:spTgt spid="21"/>
                                        </p:tgtEl>
                                      </p:cBhvr>
                                    </p:animEffect>
                                    <p:set>
                                      <p:cBhvr>
                                        <p:cTn id="119" dur="1" fill="hold">
                                          <p:stCondLst>
                                            <p:cond delay="499"/>
                                          </p:stCondLst>
                                        </p:cTn>
                                        <p:tgtEl>
                                          <p:spTgt spid="21"/>
                                        </p:tgtEl>
                                        <p:attrNameLst>
                                          <p:attrName>style.visibility</p:attrName>
                                        </p:attrNameLst>
                                      </p:cBhvr>
                                      <p:to>
                                        <p:strVal val="hidden"/>
                                      </p:to>
                                    </p:set>
                                  </p:childTnLst>
                                </p:cTn>
                              </p:par>
                              <p:par>
                                <p:cTn id="120" presetID="9" presetClass="exit" presetSubtype="0" fill="hold" nodeType="withEffect">
                                  <p:stCondLst>
                                    <p:cond delay="0"/>
                                  </p:stCondLst>
                                  <p:childTnLst>
                                    <p:animEffect transition="out" filter="dissolve">
                                      <p:cBhvr>
                                        <p:cTn id="121" dur="500"/>
                                        <p:tgtEl>
                                          <p:spTgt spid="25"/>
                                        </p:tgtEl>
                                      </p:cBhvr>
                                    </p:animEffect>
                                    <p:set>
                                      <p:cBhvr>
                                        <p:cTn id="122" dur="1" fill="hold">
                                          <p:stCondLst>
                                            <p:cond delay="499"/>
                                          </p:stCondLst>
                                        </p:cTn>
                                        <p:tgtEl>
                                          <p:spTgt spid="25"/>
                                        </p:tgtEl>
                                        <p:attrNameLst>
                                          <p:attrName>style.visibility</p:attrName>
                                        </p:attrNameLst>
                                      </p:cBhvr>
                                      <p:to>
                                        <p:strVal val="hidden"/>
                                      </p:to>
                                    </p:set>
                                  </p:childTnLst>
                                </p:cTn>
                              </p:par>
                              <p:par>
                                <p:cTn id="123" presetID="9" presetClass="exit" presetSubtype="0" fill="hold" grpId="2" nodeType="withEffect">
                                  <p:stCondLst>
                                    <p:cond delay="0"/>
                                  </p:stCondLst>
                                  <p:childTnLst>
                                    <p:animEffect transition="out" filter="dissolve">
                                      <p:cBhvr>
                                        <p:cTn id="124" dur="500"/>
                                        <p:tgtEl>
                                          <p:spTgt spid="24"/>
                                        </p:tgtEl>
                                      </p:cBhvr>
                                    </p:animEffect>
                                    <p:set>
                                      <p:cBhvr>
                                        <p:cTn id="125" dur="1" fill="hold">
                                          <p:stCondLst>
                                            <p:cond delay="499"/>
                                          </p:stCondLst>
                                        </p:cTn>
                                        <p:tgtEl>
                                          <p:spTgt spid="24"/>
                                        </p:tgtEl>
                                        <p:attrNameLst>
                                          <p:attrName>style.visibility</p:attrName>
                                        </p:attrNameLst>
                                      </p:cBhvr>
                                      <p:to>
                                        <p:strVal val="hidden"/>
                                      </p:to>
                                    </p:set>
                                  </p:childTnLst>
                                </p:cTn>
                              </p:par>
                              <p:par>
                                <p:cTn id="126" presetID="9" presetClass="exit" presetSubtype="0" fill="hold" grpId="2" nodeType="withEffect">
                                  <p:stCondLst>
                                    <p:cond delay="0"/>
                                  </p:stCondLst>
                                  <p:childTnLst>
                                    <p:animEffect transition="out" filter="dissolve">
                                      <p:cBhvr>
                                        <p:cTn id="127" dur="500"/>
                                        <p:tgtEl>
                                          <p:spTgt spid="5"/>
                                        </p:tgtEl>
                                      </p:cBhvr>
                                    </p:animEffect>
                                    <p:set>
                                      <p:cBhvr>
                                        <p:cTn id="128" dur="1" fill="hold">
                                          <p:stCondLst>
                                            <p:cond delay="499"/>
                                          </p:stCondLst>
                                        </p:cTn>
                                        <p:tgtEl>
                                          <p:spTgt spid="5"/>
                                        </p:tgtEl>
                                        <p:attrNameLst>
                                          <p:attrName>style.visibility</p:attrName>
                                        </p:attrNameLst>
                                      </p:cBhvr>
                                      <p:to>
                                        <p:strVal val="hidden"/>
                                      </p:to>
                                    </p:set>
                                  </p:childTnLst>
                                </p:cTn>
                              </p:par>
                              <p:par>
                                <p:cTn id="129" presetID="9" presetClass="exit" presetSubtype="0" fill="hold" grpId="2" nodeType="withEffect">
                                  <p:stCondLst>
                                    <p:cond delay="0"/>
                                  </p:stCondLst>
                                  <p:childTnLst>
                                    <p:animEffect transition="out" filter="dissolve">
                                      <p:cBhvr>
                                        <p:cTn id="130" dur="500"/>
                                        <p:tgtEl>
                                          <p:spTgt spid="11"/>
                                        </p:tgtEl>
                                      </p:cBhvr>
                                    </p:animEffect>
                                    <p:set>
                                      <p:cBhvr>
                                        <p:cTn id="131" dur="1" fill="hold">
                                          <p:stCondLst>
                                            <p:cond delay="499"/>
                                          </p:stCondLst>
                                        </p:cTn>
                                        <p:tgtEl>
                                          <p:spTgt spid="11"/>
                                        </p:tgtEl>
                                        <p:attrNameLst>
                                          <p:attrName>style.visibility</p:attrName>
                                        </p:attrNameLst>
                                      </p:cBhvr>
                                      <p:to>
                                        <p:strVal val="hidden"/>
                                      </p:to>
                                    </p:set>
                                  </p:childTnLst>
                                </p:cTn>
                              </p:par>
                              <p:par>
                                <p:cTn id="132" presetID="9" presetClass="exit" presetSubtype="0" fill="hold" grpId="2" nodeType="withEffect">
                                  <p:stCondLst>
                                    <p:cond delay="0"/>
                                  </p:stCondLst>
                                  <p:childTnLst>
                                    <p:animEffect transition="out" filter="dissolve">
                                      <p:cBhvr>
                                        <p:cTn id="133" dur="500"/>
                                        <p:tgtEl>
                                          <p:spTgt spid="12"/>
                                        </p:tgtEl>
                                      </p:cBhvr>
                                    </p:animEffect>
                                    <p:set>
                                      <p:cBhvr>
                                        <p:cTn id="134" dur="1" fill="hold">
                                          <p:stCondLst>
                                            <p:cond delay="499"/>
                                          </p:stCondLst>
                                        </p:cTn>
                                        <p:tgtEl>
                                          <p:spTgt spid="12"/>
                                        </p:tgtEl>
                                        <p:attrNameLst>
                                          <p:attrName>style.visibility</p:attrName>
                                        </p:attrNameLst>
                                      </p:cBhvr>
                                      <p:to>
                                        <p:strVal val="hidden"/>
                                      </p:to>
                                    </p:set>
                                  </p:childTnLst>
                                </p:cTn>
                              </p:par>
                              <p:par>
                                <p:cTn id="135" presetID="9" presetClass="exit" presetSubtype="0" fill="hold" grpId="2" nodeType="withEffect">
                                  <p:stCondLst>
                                    <p:cond delay="0"/>
                                  </p:stCondLst>
                                  <p:childTnLst>
                                    <p:animEffect transition="out" filter="dissolve">
                                      <p:cBhvr>
                                        <p:cTn id="136" dur="500"/>
                                        <p:tgtEl>
                                          <p:spTgt spid="16"/>
                                        </p:tgtEl>
                                      </p:cBhvr>
                                    </p:animEffect>
                                    <p:set>
                                      <p:cBhvr>
                                        <p:cTn id="137" dur="1" fill="hold">
                                          <p:stCondLst>
                                            <p:cond delay="499"/>
                                          </p:stCondLst>
                                        </p:cTn>
                                        <p:tgtEl>
                                          <p:spTgt spid="16"/>
                                        </p:tgtEl>
                                        <p:attrNameLst>
                                          <p:attrName>style.visibility</p:attrName>
                                        </p:attrNameLst>
                                      </p:cBhvr>
                                      <p:to>
                                        <p:strVal val="hidden"/>
                                      </p:to>
                                    </p:set>
                                  </p:childTnLst>
                                </p:cTn>
                              </p:par>
                              <p:par>
                                <p:cTn id="138" presetID="9" presetClass="exit" presetSubtype="0" fill="hold" grpId="1" nodeType="withEffect">
                                  <p:stCondLst>
                                    <p:cond delay="0"/>
                                  </p:stCondLst>
                                  <p:childTnLst>
                                    <p:animEffect transition="out" filter="dissolve">
                                      <p:cBhvr>
                                        <p:cTn id="139" dur="500"/>
                                        <p:tgtEl>
                                          <p:spTgt spid="22"/>
                                        </p:tgtEl>
                                      </p:cBhvr>
                                    </p:animEffect>
                                    <p:set>
                                      <p:cBhvr>
                                        <p:cTn id="140" dur="1" fill="hold">
                                          <p:stCondLst>
                                            <p:cond delay="499"/>
                                          </p:stCondLst>
                                        </p:cTn>
                                        <p:tgtEl>
                                          <p:spTgt spid="22"/>
                                        </p:tgtEl>
                                        <p:attrNameLst>
                                          <p:attrName>style.visibility</p:attrName>
                                        </p:attrNameLst>
                                      </p:cBhvr>
                                      <p:to>
                                        <p:strVal val="hidden"/>
                                      </p:to>
                                    </p:set>
                                  </p:childTnLst>
                                </p:cTn>
                              </p:par>
                              <p:par>
                                <p:cTn id="141" presetID="9" presetClass="exit" presetSubtype="0" fill="hold" grpId="2" nodeType="withEffect">
                                  <p:stCondLst>
                                    <p:cond delay="0"/>
                                  </p:stCondLst>
                                  <p:childTnLst>
                                    <p:animEffect transition="out" filter="dissolve">
                                      <p:cBhvr>
                                        <p:cTn id="142" dur="500"/>
                                        <p:tgtEl>
                                          <p:spTgt spid="23"/>
                                        </p:tgtEl>
                                      </p:cBhvr>
                                    </p:animEffect>
                                    <p:set>
                                      <p:cBhvr>
                                        <p:cTn id="143" dur="1" fill="hold">
                                          <p:stCondLst>
                                            <p:cond delay="499"/>
                                          </p:stCondLst>
                                        </p:cTn>
                                        <p:tgtEl>
                                          <p:spTgt spid="23"/>
                                        </p:tgtEl>
                                        <p:attrNameLst>
                                          <p:attrName>style.visibility</p:attrName>
                                        </p:attrNameLst>
                                      </p:cBhvr>
                                      <p:to>
                                        <p:strVal val="hidden"/>
                                      </p:to>
                                    </p:set>
                                  </p:childTnLst>
                                </p:cTn>
                              </p:par>
                              <p:par>
                                <p:cTn id="144" presetID="9" presetClass="exit" presetSubtype="0" fill="hold" nodeType="withEffect">
                                  <p:stCondLst>
                                    <p:cond delay="0"/>
                                  </p:stCondLst>
                                  <p:childTnLst>
                                    <p:animEffect transition="out" filter="dissolve">
                                      <p:cBhvr>
                                        <p:cTn id="145" dur="500"/>
                                        <p:tgtEl>
                                          <p:spTgt spid="35"/>
                                        </p:tgtEl>
                                      </p:cBhvr>
                                    </p:animEffect>
                                    <p:set>
                                      <p:cBhvr>
                                        <p:cTn id="146" dur="1" fill="hold">
                                          <p:stCondLst>
                                            <p:cond delay="499"/>
                                          </p:stCondLst>
                                        </p:cTn>
                                        <p:tgtEl>
                                          <p:spTgt spid="35"/>
                                        </p:tgtEl>
                                        <p:attrNameLst>
                                          <p:attrName>style.visibility</p:attrName>
                                        </p:attrNameLst>
                                      </p:cBhvr>
                                      <p:to>
                                        <p:strVal val="hidden"/>
                                      </p:to>
                                    </p:set>
                                  </p:childTnLst>
                                </p:cTn>
                              </p:par>
                              <p:par>
                                <p:cTn id="147" presetID="9" presetClass="entr" presetSubtype="0" fill="hold" nodeType="withEffect">
                                  <p:stCondLst>
                                    <p:cond delay="0"/>
                                  </p:stCondLst>
                                  <p:childTnLst>
                                    <p:set>
                                      <p:cBhvr>
                                        <p:cTn id="148" dur="1" fill="hold">
                                          <p:stCondLst>
                                            <p:cond delay="0"/>
                                          </p:stCondLst>
                                        </p:cTn>
                                        <p:tgtEl>
                                          <p:spTgt spid="37"/>
                                        </p:tgtEl>
                                        <p:attrNameLst>
                                          <p:attrName>style.visibility</p:attrName>
                                        </p:attrNameLst>
                                      </p:cBhvr>
                                      <p:to>
                                        <p:strVal val="visible"/>
                                      </p:to>
                                    </p:set>
                                    <p:animEffect transition="in" filter="dissolve">
                                      <p:cBhvr>
                                        <p:cTn id="149" dur="500"/>
                                        <p:tgtEl>
                                          <p:spTgt spid="37"/>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dissolve">
                                      <p:cBhvr>
                                        <p:cTn id="152" dur="500"/>
                                        <p:tgtEl>
                                          <p:spTgt spid="40"/>
                                        </p:tgtEl>
                                      </p:cBhvr>
                                    </p:animEffect>
                                  </p:childTnLst>
                                </p:cTn>
                              </p:par>
                              <p:par>
                                <p:cTn id="153" presetID="9" presetClass="entr" presetSubtype="0" fill="hold" nodeType="withEffect">
                                  <p:stCondLst>
                                    <p:cond delay="0"/>
                                  </p:stCondLst>
                                  <p:childTnLst>
                                    <p:set>
                                      <p:cBhvr>
                                        <p:cTn id="154" dur="1" fill="hold">
                                          <p:stCondLst>
                                            <p:cond delay="0"/>
                                          </p:stCondLst>
                                        </p:cTn>
                                        <p:tgtEl>
                                          <p:spTgt spid="36"/>
                                        </p:tgtEl>
                                        <p:attrNameLst>
                                          <p:attrName>style.visibility</p:attrName>
                                        </p:attrNameLst>
                                      </p:cBhvr>
                                      <p:to>
                                        <p:strVal val="visible"/>
                                      </p:to>
                                    </p:set>
                                    <p:animEffect transition="in" filter="dissolve">
                                      <p:cBhvr>
                                        <p:cTn id="155" dur="500"/>
                                        <p:tgtEl>
                                          <p:spTgt spid="36"/>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dissolve">
                                      <p:cBhvr>
                                        <p:cTn id="160" dur="500"/>
                                        <p:tgtEl>
                                          <p:spTgt spid="31"/>
                                        </p:tgtEl>
                                      </p:cBhvr>
                                    </p:animEffect>
                                  </p:childTnLst>
                                </p:cTn>
                              </p:par>
                              <p:par>
                                <p:cTn id="161" presetID="9" presetClass="entr" presetSubtype="0" fill="hold" grpId="0" nodeType="withEffect">
                                  <p:stCondLst>
                                    <p:cond delay="0"/>
                                  </p:stCondLst>
                                  <p:childTnLst>
                                    <p:set>
                                      <p:cBhvr>
                                        <p:cTn id="162" dur="1" fill="hold">
                                          <p:stCondLst>
                                            <p:cond delay="0"/>
                                          </p:stCondLst>
                                        </p:cTn>
                                        <p:tgtEl>
                                          <p:spTgt spid="39"/>
                                        </p:tgtEl>
                                        <p:attrNameLst>
                                          <p:attrName>style.visibility</p:attrName>
                                        </p:attrNameLst>
                                      </p:cBhvr>
                                      <p:to>
                                        <p:strVal val="visible"/>
                                      </p:to>
                                    </p:set>
                                    <p:animEffect transition="in" filter="dissolve">
                                      <p:cBhvr>
                                        <p:cTn id="163" dur="500"/>
                                        <p:tgtEl>
                                          <p:spTgt spid="39"/>
                                        </p:tgtEl>
                                      </p:cBhvr>
                                    </p:animEffect>
                                  </p:childTnLst>
                                </p:cTn>
                              </p:par>
                              <p:par>
                                <p:cTn id="164" presetID="16" presetClass="entr" presetSubtype="37" repeatCount="indefinite" fill="hold" grpId="0" nodeType="withEffect">
                                  <p:stCondLst>
                                    <p:cond delay="0"/>
                                  </p:stCondLst>
                                  <p:childTnLst>
                                    <p:set>
                                      <p:cBhvr>
                                        <p:cTn id="165" dur="1" fill="hold">
                                          <p:stCondLst>
                                            <p:cond delay="0"/>
                                          </p:stCondLst>
                                        </p:cTn>
                                        <p:tgtEl>
                                          <p:spTgt spid="41"/>
                                        </p:tgtEl>
                                        <p:attrNameLst>
                                          <p:attrName>style.visibility</p:attrName>
                                        </p:attrNameLst>
                                      </p:cBhvr>
                                      <p:to>
                                        <p:strVal val="visible"/>
                                      </p:to>
                                    </p:set>
                                    <p:animEffect transition="in" filter="barn(outVertical)">
                                      <p:cBhvr>
                                        <p:cTn id="166" dur="1000"/>
                                        <p:tgtEl>
                                          <p:spTgt spid="41"/>
                                        </p:tgtEl>
                                      </p:cBhvr>
                                    </p:animEffect>
                                  </p:childTnLst>
                                </p:cTn>
                              </p:par>
                              <p:par>
                                <p:cTn id="167" presetID="22" presetClass="emph" presetSubtype="0" repeatCount="indefinite" fill="hold" grpId="1" nodeType="withEffect">
                                  <p:stCondLst>
                                    <p:cond delay="0"/>
                                  </p:stCondLst>
                                  <p:childTnLst>
                                    <p:animClr clrSpc="hsl" dir="cw">
                                      <p:cBhvr override="childStyle">
                                        <p:cTn id="168" dur="500" fill="hold"/>
                                        <p:tgtEl>
                                          <p:spTgt spid="41"/>
                                        </p:tgtEl>
                                        <p:attrNameLst>
                                          <p:attrName>style.color</p:attrName>
                                        </p:attrNameLst>
                                      </p:cBhvr>
                                      <p:by>
                                        <p:hsl h="-7200000" s="0" l="0"/>
                                      </p:by>
                                    </p:animClr>
                                    <p:animClr clrSpc="hsl" dir="cw">
                                      <p:cBhvr>
                                        <p:cTn id="169" dur="500" fill="hold"/>
                                        <p:tgtEl>
                                          <p:spTgt spid="41"/>
                                        </p:tgtEl>
                                        <p:attrNameLst>
                                          <p:attrName>fillcolor</p:attrName>
                                        </p:attrNameLst>
                                      </p:cBhvr>
                                      <p:by>
                                        <p:hsl h="-7200000" s="0" l="0"/>
                                      </p:by>
                                    </p:animClr>
                                    <p:animClr clrSpc="hsl" dir="cw">
                                      <p:cBhvr>
                                        <p:cTn id="170" dur="500" fill="hold"/>
                                        <p:tgtEl>
                                          <p:spTgt spid="41"/>
                                        </p:tgtEl>
                                        <p:attrNameLst>
                                          <p:attrName>stroke.color</p:attrName>
                                        </p:attrNameLst>
                                      </p:cBhvr>
                                      <p:by>
                                        <p:hsl h="-7200000" s="0" l="0"/>
                                      </p:by>
                                    </p:animClr>
                                    <p:set>
                                      <p:cBhvr>
                                        <p:cTn id="171" dur="500" fill="hold"/>
                                        <p:tgtEl>
                                          <p:spTgt spid="41"/>
                                        </p:tgtEl>
                                        <p:attrNameLst>
                                          <p:attrName>fill.type</p:attrName>
                                        </p:attrNameLst>
                                      </p:cBhvr>
                                      <p:to>
                                        <p:strVal val="solid"/>
                                      </p:to>
                                    </p:set>
                                  </p:childTnLst>
                                </p:cTn>
                              </p:par>
                            </p:childTnLst>
                          </p:cTn>
                        </p:par>
                        <p:par>
                          <p:cTn id="172" fill="hold">
                            <p:stCondLst>
                              <p:cond delay="1000"/>
                            </p:stCondLst>
                            <p:childTnLst>
                              <p:par>
                                <p:cTn id="173" presetID="16" presetClass="entr" presetSubtype="37" repeatCount="indefinite" fill="hold" grpId="0" nodeType="afterEffect">
                                  <p:stCondLst>
                                    <p:cond delay="0"/>
                                  </p:stCondLst>
                                  <p:childTnLst>
                                    <p:set>
                                      <p:cBhvr>
                                        <p:cTn id="174" dur="1" fill="hold">
                                          <p:stCondLst>
                                            <p:cond delay="0"/>
                                          </p:stCondLst>
                                        </p:cTn>
                                        <p:tgtEl>
                                          <p:spTgt spid="42"/>
                                        </p:tgtEl>
                                        <p:attrNameLst>
                                          <p:attrName>style.visibility</p:attrName>
                                        </p:attrNameLst>
                                      </p:cBhvr>
                                      <p:to>
                                        <p:strVal val="visible"/>
                                      </p:to>
                                    </p:set>
                                    <p:animEffect transition="in" filter="barn(outVertical)">
                                      <p:cBhvr>
                                        <p:cTn id="175" dur="1000"/>
                                        <p:tgtEl>
                                          <p:spTgt spid="42"/>
                                        </p:tgtEl>
                                      </p:cBhvr>
                                    </p:animEffect>
                                  </p:childTnLst>
                                </p:cTn>
                              </p:par>
                              <p:par>
                                <p:cTn id="176" presetID="22" presetClass="emph" presetSubtype="0" repeatCount="indefinite" fill="hold" grpId="1" nodeType="withEffect">
                                  <p:stCondLst>
                                    <p:cond delay="0"/>
                                  </p:stCondLst>
                                  <p:childTnLst>
                                    <p:animClr clrSpc="hsl" dir="cw">
                                      <p:cBhvr override="childStyle">
                                        <p:cTn id="177" dur="500" fill="hold"/>
                                        <p:tgtEl>
                                          <p:spTgt spid="42"/>
                                        </p:tgtEl>
                                        <p:attrNameLst>
                                          <p:attrName>style.color</p:attrName>
                                        </p:attrNameLst>
                                      </p:cBhvr>
                                      <p:by>
                                        <p:hsl h="-7200000" s="0" l="0"/>
                                      </p:by>
                                    </p:animClr>
                                    <p:animClr clrSpc="hsl" dir="cw">
                                      <p:cBhvr>
                                        <p:cTn id="178" dur="500" fill="hold"/>
                                        <p:tgtEl>
                                          <p:spTgt spid="42"/>
                                        </p:tgtEl>
                                        <p:attrNameLst>
                                          <p:attrName>fillcolor</p:attrName>
                                        </p:attrNameLst>
                                      </p:cBhvr>
                                      <p:by>
                                        <p:hsl h="-7200000" s="0" l="0"/>
                                      </p:by>
                                    </p:animClr>
                                    <p:animClr clrSpc="hsl" dir="cw">
                                      <p:cBhvr>
                                        <p:cTn id="179" dur="500" fill="hold"/>
                                        <p:tgtEl>
                                          <p:spTgt spid="42"/>
                                        </p:tgtEl>
                                        <p:attrNameLst>
                                          <p:attrName>stroke.color</p:attrName>
                                        </p:attrNameLst>
                                      </p:cBhvr>
                                      <p:by>
                                        <p:hsl h="-7200000" s="0" l="0"/>
                                      </p:by>
                                    </p:animClr>
                                    <p:set>
                                      <p:cBhvr>
                                        <p:cTn id="180" dur="500" fill="hold"/>
                                        <p:tgtEl>
                                          <p:spTgt spid="42"/>
                                        </p:tgtEl>
                                        <p:attrNameLst>
                                          <p:attrName>fill.type</p:attrName>
                                        </p:attrNameLst>
                                      </p:cBhvr>
                                      <p:to>
                                        <p:strVal val="solid"/>
                                      </p:to>
                                    </p:set>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grpId="0" nodeType="clickEffect">
                                  <p:stCondLst>
                                    <p:cond delay="0"/>
                                  </p:stCondLst>
                                  <p:childTnLst>
                                    <p:set>
                                      <p:cBhvr>
                                        <p:cTn id="184" dur="1" fill="hold">
                                          <p:stCondLst>
                                            <p:cond delay="0"/>
                                          </p:stCondLst>
                                        </p:cTn>
                                        <p:tgtEl>
                                          <p:spTgt spid="38"/>
                                        </p:tgtEl>
                                        <p:attrNameLst>
                                          <p:attrName>style.visibility</p:attrName>
                                        </p:attrNameLst>
                                      </p:cBhvr>
                                      <p:to>
                                        <p:strVal val="visible"/>
                                      </p:to>
                                    </p:set>
                                    <p:animEffect transition="in" filter="dissolve">
                                      <p:cBhvr>
                                        <p:cTn id="18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11" grpId="0" animBg="1"/>
      <p:bldP spid="11" grpId="1" animBg="1"/>
      <p:bldP spid="11" grpId="2" animBg="1"/>
      <p:bldP spid="12" grpId="0" animBg="1"/>
      <p:bldP spid="12" grpId="1" animBg="1"/>
      <p:bldP spid="12" grpId="2" animBg="1"/>
      <p:bldP spid="16" grpId="0" animBg="1"/>
      <p:bldP spid="16" grpId="1" animBg="1"/>
      <p:bldP spid="16" grpId="2" animBg="1"/>
      <p:bldP spid="22" grpId="0" animBg="1"/>
      <p:bldP spid="22" grpId="1" animBg="1"/>
      <p:bldP spid="23" grpId="0" animBg="1"/>
      <p:bldP spid="23" grpId="1" animBg="1"/>
      <p:bldP spid="23" grpId="2" animBg="1"/>
      <p:bldP spid="24" grpId="0" animBg="1"/>
      <p:bldP spid="24" grpId="1" animBg="1"/>
      <p:bldP spid="24" grpId="2" animBg="1"/>
      <p:bldP spid="31" grpId="0" animBg="1"/>
      <p:bldP spid="2" grpId="0" animBg="1"/>
      <p:bldP spid="2" grpId="1" animBg="1"/>
      <p:bldP spid="3" grpId="0" animBg="1"/>
      <p:bldP spid="3" grpId="1" animBg="1"/>
      <p:bldP spid="38" grpId="0" animBg="1"/>
      <p:bldP spid="39" grpId="0" animBg="1"/>
      <p:bldP spid="40" grpId="0" animBg="1"/>
      <p:bldP spid="41" grpId="0" animBg="1"/>
      <p:bldP spid="41" grpId="1" animBg="1"/>
      <p:bldP spid="42" grpId="0" animBg="1"/>
      <p:bldP spid="4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340" y="1469512"/>
            <a:ext cx="3733800" cy="39385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67797" y="613673"/>
            <a:ext cx="6324600" cy="715089"/>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নিউক্লিয়াসের বিভিন্ন অংশ- ক্লিক করি </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7010400" y="1588823"/>
            <a:ext cx="1752600" cy="36933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effectLst>
                  <a:outerShdw blurRad="50800" dist="39000" dir="5460000" algn="tl">
                    <a:srgbClr val="000000">
                      <a:alpha val="38000"/>
                    </a:srgbClr>
                  </a:outerShdw>
                </a:effectLst>
                <a:latin typeface="NikoshBAN" pitchFamily="2" charset="0"/>
                <a:cs typeface="NikoshBAN" pitchFamily="2" charset="0"/>
              </a:rPr>
              <a:t>নিউক্লিও আবরণী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cxnSp>
        <p:nvCxnSpPr>
          <p:cNvPr id="7" name="Straight Arrow Connector 6"/>
          <p:cNvCxnSpPr/>
          <p:nvPr/>
        </p:nvCxnSpPr>
        <p:spPr>
          <a:xfrm flipH="1">
            <a:off x="5448300" y="1752600"/>
            <a:ext cx="15621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428" y="2821874"/>
            <a:ext cx="2919800" cy="1606034"/>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নিউক্লিয়াসকে ঘিরে যে আবরণ থাকে ,তার নাম -- </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0" name="TextBox 9"/>
          <p:cNvSpPr txBox="1"/>
          <p:nvPr/>
        </p:nvSpPr>
        <p:spPr>
          <a:xfrm>
            <a:off x="7116097" y="4058576"/>
            <a:ext cx="1752600" cy="36933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effectLst>
                  <a:outerShdw blurRad="50800" dist="39000" dir="5460000" algn="tl">
                    <a:srgbClr val="000000">
                      <a:alpha val="38000"/>
                    </a:srgbClr>
                  </a:outerShdw>
                </a:effectLst>
                <a:latin typeface="NikoshBAN" pitchFamily="2" charset="0"/>
                <a:cs typeface="NikoshBAN" pitchFamily="2" charset="0"/>
              </a:rPr>
              <a:t>নিউক্লিওপ্লাজম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cxnSp>
        <p:nvCxnSpPr>
          <p:cNvPr id="12" name="Straight Arrow Connector 11"/>
          <p:cNvCxnSpPr>
            <a:stCxn id="10" idx="1"/>
          </p:cNvCxnSpPr>
          <p:nvPr/>
        </p:nvCxnSpPr>
        <p:spPr>
          <a:xfrm flipH="1" flipV="1">
            <a:off x="5181600" y="4197077"/>
            <a:ext cx="1934497" cy="461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4213" y="2930948"/>
            <a:ext cx="2616230" cy="1524000"/>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b="1" dirty="0" smtClean="0">
                <a:ln w="11430"/>
                <a:effectLst>
                  <a:outerShdw blurRad="50800" dist="39000" dir="5460000" algn="tl">
                    <a:srgbClr val="000000">
                      <a:alpha val="38000"/>
                    </a:srgbClr>
                  </a:outerShdw>
                </a:effectLst>
                <a:latin typeface="NikoshBAN" pitchFamily="2" charset="0"/>
                <a:cs typeface="NikoshBAN" pitchFamily="2" charset="0"/>
              </a:rPr>
              <a:t>নিউক্লিয়াসের ভিতরে তরল ও স্বচ্ছ পদার্থ </a:t>
            </a:r>
            <a:r>
              <a:rPr lang="en-US"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b="1" dirty="0" smtClean="0">
                <a:ln w="11430"/>
                <a:effectLst>
                  <a:outerShdw blurRad="50800" dist="39000" dir="5460000" algn="tl">
                    <a:srgbClr val="000000">
                      <a:alpha val="38000"/>
                    </a:srgbClr>
                  </a:outerShdw>
                </a:effectLst>
                <a:latin typeface="NikoshBAN" pitchFamily="2" charset="0"/>
                <a:cs typeface="NikoshBAN" pitchFamily="2" charset="0"/>
              </a:rPr>
              <a:t>থাকে যে অংশে তার নাম --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9" name="TextBox 18"/>
          <p:cNvSpPr txBox="1"/>
          <p:nvPr/>
        </p:nvSpPr>
        <p:spPr>
          <a:xfrm>
            <a:off x="180509" y="3477574"/>
            <a:ext cx="2577069" cy="1008532"/>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b="1" dirty="0" smtClean="0">
                <a:ln w="11430"/>
                <a:effectLst>
                  <a:outerShdw blurRad="50800" dist="39000" dir="5460000" algn="tl">
                    <a:srgbClr val="000000">
                      <a:alpha val="38000"/>
                    </a:srgbClr>
                  </a:outerShdw>
                </a:effectLst>
                <a:latin typeface="NikoshBAN" pitchFamily="2" charset="0"/>
                <a:cs typeface="NikoshBAN" pitchFamily="2" charset="0"/>
              </a:rPr>
              <a:t>নিউক্লিয়াসে ছোট ও অধিকতর ঘন  গোলাকার বস্তুর নাম --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cxnSp>
        <p:nvCxnSpPr>
          <p:cNvPr id="21" name="Straight Arrow Connector 20"/>
          <p:cNvCxnSpPr/>
          <p:nvPr/>
        </p:nvCxnSpPr>
        <p:spPr>
          <a:xfrm flipH="1">
            <a:off x="5653217" y="2905742"/>
            <a:ext cx="1524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16097" y="2721076"/>
            <a:ext cx="1752600" cy="36933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effectLst>
                  <a:outerShdw blurRad="50800" dist="39000" dir="5460000" algn="tl">
                    <a:srgbClr val="000000">
                      <a:alpha val="38000"/>
                    </a:srgbClr>
                  </a:outerShdw>
                </a:effectLst>
                <a:latin typeface="NikoshBAN" pitchFamily="2" charset="0"/>
                <a:cs typeface="NikoshBAN" pitchFamily="2" charset="0"/>
              </a:rPr>
              <a:t>নিউক্লিওলাস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23" name="TextBox 22"/>
          <p:cNvSpPr txBox="1"/>
          <p:nvPr/>
        </p:nvSpPr>
        <p:spPr>
          <a:xfrm>
            <a:off x="224212" y="2930947"/>
            <a:ext cx="2533366" cy="1496961"/>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b="1" dirty="0" smtClean="0">
                <a:ln w="11430"/>
                <a:effectLst>
                  <a:outerShdw blurRad="50800" dist="39000" dir="5460000" algn="tl">
                    <a:srgbClr val="000000">
                      <a:alpha val="38000"/>
                    </a:srgbClr>
                  </a:outerShdw>
                </a:effectLst>
                <a:latin typeface="NikoshBAN" pitchFamily="2" charset="0"/>
                <a:cs typeface="NikoshBAN" pitchFamily="2" charset="0"/>
              </a:rPr>
              <a:t>নিউক্লিয়াসের ভিতরে সুতার মত কুন্ডলী পাকানো অংগাণুর নাম --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24" name="TextBox 23"/>
          <p:cNvSpPr txBox="1"/>
          <p:nvPr/>
        </p:nvSpPr>
        <p:spPr>
          <a:xfrm>
            <a:off x="7230397" y="4583668"/>
            <a:ext cx="1524000" cy="44553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effectLst>
                  <a:outerShdw blurRad="50800" dist="39000" dir="5460000" algn="tl">
                    <a:srgbClr val="000000">
                      <a:alpha val="38000"/>
                    </a:srgbClr>
                  </a:outerShdw>
                </a:effectLst>
                <a:latin typeface="NikoshBAN" pitchFamily="2" charset="0"/>
                <a:cs typeface="NikoshBAN" pitchFamily="2" charset="0"/>
              </a:rPr>
              <a:t>ক্রোমাটিন তন্তু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cxnSp>
        <p:nvCxnSpPr>
          <p:cNvPr id="26" name="Straight Arrow Connector 25"/>
          <p:cNvCxnSpPr>
            <a:stCxn id="24" idx="1"/>
          </p:cNvCxnSpPr>
          <p:nvPr/>
        </p:nvCxnSpPr>
        <p:spPr>
          <a:xfrm flipH="1">
            <a:off x="4487197" y="4806434"/>
            <a:ext cx="2743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0" y="5877542"/>
            <a:ext cx="1843217" cy="523257"/>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effectLst>
                  <a:outerShdw blurRad="50800" dist="39000" dir="5460000" algn="tl">
                    <a:srgbClr val="000000">
                      <a:alpha val="38000"/>
                    </a:srgbClr>
                  </a:outerShdw>
                </a:effectLst>
                <a:latin typeface="NikoshBAN" pitchFamily="2" charset="0"/>
                <a:cs typeface="NikoshBAN" pitchFamily="2" charset="0"/>
              </a:rPr>
              <a:t>নিউক্লিয়াস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41312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9" presetClass="exit" presetSubtype="0" fill="hold" grpId="1" nodeType="withEffect">
                                  <p:stCondLst>
                                    <p:cond delay="0"/>
                                  </p:stCondLst>
                                  <p:childTnLst>
                                    <p:animEffect transition="out" filter="dissolv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9"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dissolve">
                                      <p:cBhvr>
                                        <p:cTn id="56" dur="500"/>
                                        <p:tgtEl>
                                          <p:spTgt spid="22"/>
                                        </p:tgtEl>
                                      </p:cBhvr>
                                    </p:animEffect>
                                  </p:childTnLst>
                                </p:cTn>
                              </p:par>
                              <p:par>
                                <p:cTn id="57" presetID="9"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dissolv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grpId="1" nodeType="clickEffect">
                                  <p:stCondLst>
                                    <p:cond delay="0"/>
                                  </p:stCondLst>
                                  <p:childTnLst>
                                    <p:animEffect transition="out" filter="dissolv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par>
                                <p:cTn id="71" presetID="9"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dissolv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dissolve">
                                      <p:cBhvr>
                                        <p:cTn id="78" dur="500"/>
                                        <p:tgtEl>
                                          <p:spTgt spid="2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dissolv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xit" presetSubtype="0" fill="hold" grpId="1" nodeType="clickEffect">
                                  <p:stCondLst>
                                    <p:cond delay="0"/>
                                  </p:stCondLst>
                                  <p:childTnLst>
                                    <p:animEffect transition="out" filter="dissolve">
                                      <p:cBhvr>
                                        <p:cTn id="85" dur="500"/>
                                        <p:tgtEl>
                                          <p:spTgt spid="23"/>
                                        </p:tgtEl>
                                      </p:cBhvr>
                                    </p:animEffect>
                                    <p:set>
                                      <p:cBhvr>
                                        <p:cTn id="86" dur="1" fill="hold">
                                          <p:stCondLst>
                                            <p:cond delay="499"/>
                                          </p:stCondLst>
                                        </p:cTn>
                                        <p:tgtEl>
                                          <p:spTgt spid="23"/>
                                        </p:tgtEl>
                                        <p:attrNameLst>
                                          <p:attrName>style.visibility</p:attrName>
                                        </p:attrNameLst>
                                      </p:cBhvr>
                                      <p:to>
                                        <p:strVal val="hidden"/>
                                      </p:to>
                                    </p:set>
                                  </p:childTnLst>
                                </p:cTn>
                              </p:par>
                              <p:par>
                                <p:cTn id="87" presetID="9" presetClass="exit" presetSubtype="0" fill="hold" nodeType="withEffect">
                                  <p:stCondLst>
                                    <p:cond delay="0"/>
                                  </p:stCondLst>
                                  <p:childTnLst>
                                    <p:animEffect transition="out" filter="dissolve">
                                      <p:cBhvr>
                                        <p:cTn id="88" dur="500"/>
                                        <p:tgtEl>
                                          <p:spTgt spid="26"/>
                                        </p:tgtEl>
                                      </p:cBhvr>
                                    </p:animEffect>
                                    <p:set>
                                      <p:cBhvr>
                                        <p:cTn id="89" dur="1" fill="hold">
                                          <p:stCondLst>
                                            <p:cond delay="499"/>
                                          </p:stCondLst>
                                        </p:cTn>
                                        <p:tgtEl>
                                          <p:spTgt spid="26"/>
                                        </p:tgtEl>
                                        <p:attrNameLst>
                                          <p:attrName>style.visibility</p:attrName>
                                        </p:attrNameLst>
                                      </p:cBhvr>
                                      <p:to>
                                        <p:strVal val="hidden"/>
                                      </p:to>
                                    </p:set>
                                  </p:childTnLst>
                                </p:cTn>
                              </p:par>
                              <p:par>
                                <p:cTn id="90" presetID="9" presetClass="exit" presetSubtype="0" fill="hold" grpId="2" nodeType="withEffect">
                                  <p:stCondLst>
                                    <p:cond delay="0"/>
                                  </p:stCondLst>
                                  <p:childTnLst>
                                    <p:animEffect transition="out" filter="dissolve">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par>
                                <p:cTn id="93" presetID="9" presetClass="entr" presetSubtype="0" fill="hold" grpId="2"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dissolve">
                                      <p:cBhvr>
                                        <p:cTn id="95" dur="500"/>
                                        <p:tgtEl>
                                          <p:spTgt spid="5"/>
                                        </p:tgtEl>
                                      </p:cBhvr>
                                    </p:animEffect>
                                  </p:childTnLst>
                                </p:cTn>
                              </p:par>
                              <p:par>
                                <p:cTn id="96" presetID="9" presetClass="entr" presetSubtype="0" fill="hold" nodeType="with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dissolve">
                                      <p:cBhvr>
                                        <p:cTn id="98" dur="500"/>
                                        <p:tgtEl>
                                          <p:spTgt spid="7"/>
                                        </p:tgtEl>
                                      </p:cBhvr>
                                    </p:animEffect>
                                  </p:childTnLst>
                                </p:cTn>
                              </p:par>
                              <p:par>
                                <p:cTn id="99" presetID="9" presetClass="entr" presetSubtype="0" fill="hold" nodeType="with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dissolve">
                                      <p:cBhvr>
                                        <p:cTn id="101" dur="500"/>
                                        <p:tgtEl>
                                          <p:spTgt spid="12"/>
                                        </p:tgtEl>
                                      </p:cBhvr>
                                    </p:animEffect>
                                  </p:childTnLst>
                                </p:cTn>
                              </p:par>
                              <p:par>
                                <p:cTn id="102" presetID="9" presetClass="entr" presetSubtype="0" fill="hold" grpId="2" nodeType="with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dissolve">
                                      <p:cBhvr>
                                        <p:cTn id="104" dur="500"/>
                                        <p:tgtEl>
                                          <p:spTgt spid="10"/>
                                        </p:tgtEl>
                                      </p:cBhvr>
                                    </p:animEffect>
                                  </p:childTnLst>
                                </p:cTn>
                              </p:par>
                              <p:par>
                                <p:cTn id="105" presetID="9" presetClass="entr" presetSubtype="0" fill="hold" grpId="2"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dissolve">
                                      <p:cBhvr>
                                        <p:cTn id="107" dur="500"/>
                                        <p:tgtEl>
                                          <p:spTgt spid="22"/>
                                        </p:tgtEl>
                                      </p:cBhvr>
                                    </p:animEffect>
                                  </p:childTnLst>
                                </p:cTn>
                              </p:par>
                              <p:par>
                                <p:cTn id="108" presetID="9" presetClass="entr" presetSubtype="0" fill="hold" nodeType="with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dissolve">
                                      <p:cBhvr>
                                        <p:cTn id="110" dur="500"/>
                                        <p:tgtEl>
                                          <p:spTgt spid="21"/>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nodeType="click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dissolve">
                                      <p:cBhvr>
                                        <p:cTn id="115" dur="500"/>
                                        <p:tgtEl>
                                          <p:spTgt spid="26"/>
                                        </p:tgtEl>
                                      </p:cBhvr>
                                    </p:animEffect>
                                  </p:childTnLst>
                                </p:cTn>
                              </p:par>
                              <p:par>
                                <p:cTn id="116" presetID="9" presetClass="entr" presetSubtype="0" fill="hold" grpId="3"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dissolve">
                                      <p:cBhvr>
                                        <p:cTn id="118" dur="500"/>
                                        <p:tgtEl>
                                          <p:spTgt spid="24"/>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dissolve">
                                      <p:cBhvr>
                                        <p:cTn id="121" dur="500"/>
                                        <p:tgtEl>
                                          <p:spTgt spid="14"/>
                                        </p:tgtEl>
                                      </p:cBhvr>
                                    </p:animEffect>
                                  </p:childTnLst>
                                </p:cTn>
                              </p:par>
                            </p:childTnLst>
                          </p:cTn>
                        </p:par>
                      </p:childTnLst>
                    </p:cTn>
                  </p:par>
                </p:childTnLst>
              </p:cTn>
              <p:nextCondLst>
                <p:cond evt="onClick" delay="0">
                  <p:tgtEl>
                    <p:spTgt spid="4"/>
                  </p:tgtEl>
                </p:cond>
              </p:nextCondLst>
            </p:seq>
          </p:childTnLst>
        </p:cTn>
      </p:par>
    </p:tnLst>
    <p:bldLst>
      <p:bldP spid="5" grpId="0"/>
      <p:bldP spid="5" grpId="1"/>
      <p:bldP spid="5" grpId="2"/>
      <p:bldP spid="8" grpId="0" animBg="1"/>
      <p:bldP spid="8" grpId="1" animBg="1"/>
      <p:bldP spid="10" grpId="0"/>
      <p:bldP spid="10" grpId="1"/>
      <p:bldP spid="10" grpId="2"/>
      <p:bldP spid="17" grpId="0" animBg="1"/>
      <p:bldP spid="17" grpId="1" animBg="1"/>
      <p:bldP spid="19" grpId="0" animBg="1"/>
      <p:bldP spid="19" grpId="1" animBg="1"/>
      <p:bldP spid="22" grpId="0"/>
      <p:bldP spid="22" grpId="1"/>
      <p:bldP spid="22" grpId="2"/>
      <p:bldP spid="23" grpId="0" animBg="1"/>
      <p:bldP spid="23" grpId="1" animBg="1"/>
      <p:bldP spid="24" grpId="0"/>
      <p:bldP spid="24" grpId="2"/>
      <p:bldP spid="24" grpId="3"/>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TotalTime>
  <Words>846</Words>
  <Application>Microsoft Office PowerPoint</Application>
  <PresentationFormat>On-screen Show (4:3)</PresentationFormat>
  <Paragraphs>134</Paragraphs>
  <Slides>17</Slides>
  <Notes>10</Notes>
  <HiddenSlides>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NikoshBAN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Science-6-Cell-3</dc:subject>
  <dc:creator>Afroza nasreen sultana</dc:creator>
  <cp:lastModifiedBy>HP</cp:lastModifiedBy>
  <cp:revision>191</cp:revision>
  <dcterms:created xsi:type="dcterms:W3CDTF">2006-08-16T00:00:00Z</dcterms:created>
  <dcterms:modified xsi:type="dcterms:W3CDTF">2016-08-10T04:28:47Z</dcterms:modified>
</cp:coreProperties>
</file>